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Υπότιτλο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Τίτλο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Στυλ κύριου τίτλου</a:t>
            </a:r>
            <a:endParaRPr kumimoji="0" lang="en-US"/>
          </a:p>
        </p:txBody>
      </p:sp>
      <p:cxnSp>
        <p:nvCxnSpPr>
          <p:cNvPr id="8" name="Ευθεία γραμμή σύνδεσης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Έλλειψη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Θέση ημερομηνίας 14"/>
          <p:cNvSpPr>
            <a:spLocks noGrp="1"/>
          </p:cNvSpPr>
          <p:nvPr>
            <p:ph type="dt" sz="half" idx="10"/>
          </p:nvPr>
        </p:nvSpPr>
        <p:spPr/>
        <p:txBody>
          <a:bodyPr/>
          <a:lstStyle/>
          <a:p>
            <a:fld id="{27ABE6C2-2B14-4EA9-81A8-4A9712112135}" type="datetimeFigureOut">
              <a:rPr lang="el-GR" smtClean="0"/>
              <a:t>26/10/2011</a:t>
            </a:fld>
            <a:endParaRPr lang="el-GR"/>
          </a:p>
        </p:txBody>
      </p:sp>
      <p:sp>
        <p:nvSpPr>
          <p:cNvPr id="16" name="Θέση αριθμού διαφάνειας 15"/>
          <p:cNvSpPr>
            <a:spLocks noGrp="1"/>
          </p:cNvSpPr>
          <p:nvPr>
            <p:ph type="sldNum" sz="quarter" idx="11"/>
          </p:nvPr>
        </p:nvSpPr>
        <p:spPr/>
        <p:txBody>
          <a:bodyPr/>
          <a:lstStyle/>
          <a:p>
            <a:fld id="{01BC9D96-CEA8-4FBD-85DB-CE8E7249149F}" type="slidenum">
              <a:rPr lang="el-GR" smtClean="0"/>
              <a:t>‹#›</a:t>
            </a:fld>
            <a:endParaRPr lang="el-GR"/>
          </a:p>
        </p:txBody>
      </p:sp>
      <p:sp>
        <p:nvSpPr>
          <p:cNvPr id="17" name="Θέση υποσέλιδου 16"/>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27ABE6C2-2B14-4EA9-81A8-4A9712112135}" type="datetimeFigureOut">
              <a:rPr lang="el-GR" smtClean="0"/>
              <a:t>26/10/2011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1BC9D96-CEA8-4FBD-85DB-CE8E7249149F}"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27ABE6C2-2B14-4EA9-81A8-4A9712112135}" type="datetimeFigureOut">
              <a:rPr lang="el-GR" smtClean="0"/>
              <a:t>26/10/2011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1BC9D96-CEA8-4FBD-85DB-CE8E7249149F}"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Θέση ημερομηνίας 13"/>
          <p:cNvSpPr>
            <a:spLocks noGrp="1"/>
          </p:cNvSpPr>
          <p:nvPr>
            <p:ph type="dt" sz="half" idx="14"/>
          </p:nvPr>
        </p:nvSpPr>
        <p:spPr/>
        <p:txBody>
          <a:bodyPr/>
          <a:lstStyle/>
          <a:p>
            <a:fld id="{27ABE6C2-2B14-4EA9-81A8-4A9712112135}" type="datetimeFigureOut">
              <a:rPr lang="el-GR" smtClean="0"/>
              <a:t>26/10/2011</a:t>
            </a:fld>
            <a:endParaRPr lang="el-GR"/>
          </a:p>
        </p:txBody>
      </p:sp>
      <p:sp>
        <p:nvSpPr>
          <p:cNvPr id="15" name="Θέση αριθμού διαφάνειας 14"/>
          <p:cNvSpPr>
            <a:spLocks noGrp="1"/>
          </p:cNvSpPr>
          <p:nvPr>
            <p:ph type="sldNum" sz="quarter" idx="15"/>
          </p:nvPr>
        </p:nvSpPr>
        <p:spPr/>
        <p:txBody>
          <a:bodyPr/>
          <a:lstStyle>
            <a:lvl1pPr algn="ctr">
              <a:defRPr/>
            </a:lvl1pPr>
          </a:lstStyle>
          <a:p>
            <a:fld id="{01BC9D96-CEA8-4FBD-85DB-CE8E7249149F}" type="slidenum">
              <a:rPr lang="el-GR" smtClean="0"/>
              <a:t>‹#›</a:t>
            </a:fld>
            <a:endParaRPr lang="el-GR"/>
          </a:p>
        </p:txBody>
      </p:sp>
      <p:sp>
        <p:nvSpPr>
          <p:cNvPr id="16" name="Θέση υποσέλιδου 15"/>
          <p:cNvSpPr>
            <a:spLocks noGrp="1"/>
          </p:cNvSpPr>
          <p:nvPr>
            <p:ph type="ftr" sz="quarter" idx="16"/>
          </p:nvPr>
        </p:nvSpPr>
        <p:spPr/>
        <p:txBody>
          <a:bodyPr/>
          <a:lstStyle/>
          <a:p>
            <a:endParaRPr lang="el-GR"/>
          </a:p>
        </p:txBody>
      </p:sp>
      <p:sp>
        <p:nvSpPr>
          <p:cNvPr id="17" name="Τίτλος 16"/>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Θέση ημερομηνίας 3"/>
          <p:cNvSpPr>
            <a:spLocks noGrp="1"/>
          </p:cNvSpPr>
          <p:nvPr>
            <p:ph type="dt" sz="half" idx="10"/>
          </p:nvPr>
        </p:nvSpPr>
        <p:spPr/>
        <p:txBody>
          <a:bodyPr/>
          <a:lstStyle/>
          <a:p>
            <a:fld id="{27ABE6C2-2B14-4EA9-81A8-4A9712112135}" type="datetimeFigureOut">
              <a:rPr lang="el-GR" smtClean="0"/>
              <a:t>26/10/2011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1BC9D96-CEA8-4FBD-85DB-CE8E7249149F}" type="slidenum">
              <a:rPr lang="el-GR" smtClean="0"/>
              <a:t>‹#›</a:t>
            </a:fld>
            <a:endParaRPr lang="el-GR"/>
          </a:p>
        </p:txBody>
      </p:sp>
      <p:sp>
        <p:nvSpPr>
          <p:cNvPr id="2" name="Τίτλο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cxnSp>
        <p:nvCxnSpPr>
          <p:cNvPr id="7" name="Ευθεία γραμμή σύνδεσης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fld id="{27ABE6C2-2B14-4EA9-81A8-4A9712112135}" type="datetimeFigureOut">
              <a:rPr lang="el-GR" smtClean="0"/>
              <a:t>26/10/2011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1BC9D96-CEA8-4FBD-85DB-CE8E7249149F}" type="slidenum">
              <a:rPr lang="el-GR" smtClean="0"/>
              <a:t>‹#›</a:t>
            </a:fld>
            <a:endParaRPr lang="el-GR"/>
          </a:p>
        </p:txBody>
      </p:sp>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11" name="Θέση περιεχομένου 10"/>
          <p:cNvSpPr>
            <a:spLocks noGrp="1"/>
          </p:cNvSpPr>
          <p:nvPr>
            <p:ph sz="half" idx="1"/>
          </p:nvPr>
        </p:nvSpPr>
        <p:spPr>
          <a:xfrm>
            <a:off x="457200" y="1524000"/>
            <a:ext cx="4059936"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half" idx="2"/>
          </p:nvPr>
        </p:nvSpPr>
        <p:spPr>
          <a:xfrm>
            <a:off x="4648200" y="1524000"/>
            <a:ext cx="4059936"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Θέση αριθμού διαφάνειας 8"/>
          <p:cNvSpPr>
            <a:spLocks noGrp="1"/>
          </p:cNvSpPr>
          <p:nvPr>
            <p:ph type="sldNum" sz="quarter" idx="12"/>
          </p:nvPr>
        </p:nvSpPr>
        <p:spPr/>
        <p:txBody>
          <a:bodyPr/>
          <a:lstStyle/>
          <a:p>
            <a:fld id="{01BC9D96-CEA8-4FBD-85DB-CE8E7249149F}" type="slidenum">
              <a:rPr lang="el-GR" smtClean="0"/>
              <a:t>‹#›</a:t>
            </a:fld>
            <a:endParaRPr lang="el-GR"/>
          </a:p>
        </p:txBody>
      </p:sp>
      <p:sp>
        <p:nvSpPr>
          <p:cNvPr id="8" name="Θέση υποσέλιδου 7"/>
          <p:cNvSpPr>
            <a:spLocks noGrp="1"/>
          </p:cNvSpPr>
          <p:nvPr>
            <p:ph type="ftr" sz="quarter" idx="11"/>
          </p:nvPr>
        </p:nvSpPr>
        <p:spPr/>
        <p:txBody>
          <a:bodyPr/>
          <a:lstStyle/>
          <a:p>
            <a:endParaRPr lang="el-GR"/>
          </a:p>
        </p:txBody>
      </p:sp>
      <p:sp>
        <p:nvSpPr>
          <p:cNvPr id="7" name="Θέση ημερομηνίας 6"/>
          <p:cNvSpPr>
            <a:spLocks noGrp="1"/>
          </p:cNvSpPr>
          <p:nvPr>
            <p:ph type="dt" sz="half" idx="10"/>
          </p:nvPr>
        </p:nvSpPr>
        <p:spPr/>
        <p:txBody>
          <a:bodyPr/>
          <a:lstStyle/>
          <a:p>
            <a:fld id="{27ABE6C2-2B14-4EA9-81A8-4A9712112135}" type="datetimeFigureOut">
              <a:rPr lang="el-GR" smtClean="0"/>
              <a:t>26/10/2011</a:t>
            </a:fld>
            <a:endParaRPr lang="el-GR"/>
          </a:p>
        </p:txBody>
      </p:sp>
      <p:sp>
        <p:nvSpPr>
          <p:cNvPr id="3" name="Θέση κειμένου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32" name="Θέση περιεχομένου 31"/>
          <p:cNvSpPr>
            <a:spLocks noGrp="1"/>
          </p:cNvSpPr>
          <p:nvPr>
            <p:ph sz="half" idx="2"/>
          </p:nvPr>
        </p:nvSpPr>
        <p:spPr>
          <a:xfrm>
            <a:off x="457200" y="2201896"/>
            <a:ext cx="4038600" cy="391363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Θέση περιεχομένου 33"/>
          <p:cNvSpPr>
            <a:spLocks noGrp="1"/>
          </p:cNvSpPr>
          <p:nvPr>
            <p:ph sz="quarter" idx="4"/>
          </p:nvPr>
        </p:nvSpPr>
        <p:spPr>
          <a:xfrm>
            <a:off x="4649788" y="2201896"/>
            <a:ext cx="4038600" cy="391363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Τίτλος 1"/>
          <p:cNvSpPr>
            <a:spLocks noGrp="1"/>
          </p:cNvSpPr>
          <p:nvPr>
            <p:ph type="title"/>
          </p:nvPr>
        </p:nvSpPr>
        <p:spPr>
          <a:xfrm>
            <a:off x="457200" y="155448"/>
            <a:ext cx="8229600" cy="1143000"/>
          </a:xfrm>
        </p:spPr>
        <p:txBody>
          <a:bodyPr anchor="b" anchorCtr="0"/>
          <a:lstStyle>
            <a:lvl1pPr>
              <a:defRPr/>
            </a:lvl1pPr>
          </a:lstStyle>
          <a:p>
            <a:r>
              <a:rPr kumimoji="0" lang="el-GR" smtClean="0"/>
              <a:t>Στυλ κύριου τίτλου</a:t>
            </a:r>
            <a:endParaRPr kumimoji="0" lang="en-US"/>
          </a:p>
        </p:txBody>
      </p:sp>
      <p:sp>
        <p:nvSpPr>
          <p:cNvPr id="12" name="Θέση κειμένου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cxnSp>
        <p:nvCxnSpPr>
          <p:cNvPr id="10" name="Ευθεία γραμμή σύνδεσης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ημερομηνίας 2"/>
          <p:cNvSpPr>
            <a:spLocks noGrp="1"/>
          </p:cNvSpPr>
          <p:nvPr>
            <p:ph type="dt" sz="half" idx="10"/>
          </p:nvPr>
        </p:nvSpPr>
        <p:spPr/>
        <p:txBody>
          <a:bodyPr/>
          <a:lstStyle/>
          <a:p>
            <a:fld id="{27ABE6C2-2B14-4EA9-81A8-4A9712112135}" type="datetimeFigureOut">
              <a:rPr lang="el-GR" smtClean="0"/>
              <a:t>26/10/2011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01BC9D96-CEA8-4FBD-85DB-CE8E7249149F}" type="slidenum">
              <a:rPr lang="el-GR" smtClean="0"/>
              <a:t>‹#›</a:t>
            </a:fld>
            <a:endParaRPr lang="el-GR"/>
          </a:p>
        </p:txBody>
      </p:sp>
      <p:sp>
        <p:nvSpPr>
          <p:cNvPr id="2" name="Τίτλος 1"/>
          <p:cNvSpPr>
            <a:spLocks noGrp="1"/>
          </p:cNvSpPr>
          <p:nvPr>
            <p:ph type="title"/>
          </p:nvPr>
        </p:nvSpPr>
        <p:spPr/>
        <p:txBody>
          <a:bodyPr/>
          <a:lstStyle/>
          <a:p>
            <a:r>
              <a:rPr kumimoji="0" lang="el-GR" smtClean="0"/>
              <a:t>Στυλ κύριου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27ABE6C2-2B14-4EA9-81A8-4A9712112135}" type="datetimeFigureOut">
              <a:rPr lang="el-GR" smtClean="0"/>
              <a:t>26/10/2011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01BC9D96-CEA8-4FBD-85DB-CE8E7249149F}"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Θέση περιεχομένου 28"/>
          <p:cNvSpPr>
            <a:spLocks noGrp="1"/>
          </p:cNvSpPr>
          <p:nvPr>
            <p:ph sz="quarter" idx="1"/>
          </p:nvPr>
        </p:nvSpPr>
        <p:spPr>
          <a:xfrm>
            <a:off x="457200" y="457200"/>
            <a:ext cx="6248400" cy="5715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Θέση κειμένου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31" name="Τίτλο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Στυλ κύριου τίτλου</a:t>
            </a:r>
            <a:endParaRPr kumimoji="0" lang="en-US"/>
          </a:p>
        </p:txBody>
      </p:sp>
      <p:sp>
        <p:nvSpPr>
          <p:cNvPr id="8" name="Θέση ημερομηνίας 7"/>
          <p:cNvSpPr>
            <a:spLocks noGrp="1"/>
          </p:cNvSpPr>
          <p:nvPr>
            <p:ph type="dt" sz="half" idx="14"/>
          </p:nvPr>
        </p:nvSpPr>
        <p:spPr/>
        <p:txBody>
          <a:bodyPr/>
          <a:lstStyle/>
          <a:p>
            <a:fld id="{27ABE6C2-2B14-4EA9-81A8-4A9712112135}" type="datetimeFigureOut">
              <a:rPr lang="el-GR" smtClean="0"/>
              <a:t>26/10/2011</a:t>
            </a:fld>
            <a:endParaRPr lang="el-GR"/>
          </a:p>
        </p:txBody>
      </p:sp>
      <p:sp>
        <p:nvSpPr>
          <p:cNvPr id="9" name="Θέση αριθμού διαφάνειας 8"/>
          <p:cNvSpPr>
            <a:spLocks noGrp="1"/>
          </p:cNvSpPr>
          <p:nvPr>
            <p:ph type="sldNum" sz="quarter" idx="15"/>
          </p:nvPr>
        </p:nvSpPr>
        <p:spPr/>
        <p:txBody>
          <a:bodyPr/>
          <a:lstStyle/>
          <a:p>
            <a:fld id="{01BC9D96-CEA8-4FBD-85DB-CE8E7249149F}" type="slidenum">
              <a:rPr lang="el-GR" smtClean="0"/>
              <a:t>‹#›</a:t>
            </a:fld>
            <a:endParaRPr lang="el-GR"/>
          </a:p>
        </p:txBody>
      </p:sp>
      <p:sp>
        <p:nvSpPr>
          <p:cNvPr id="10" name="Θέση υποσέλιδου 9"/>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Θέση κειμένου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8" name="Θέση ημερομηνίας 7"/>
          <p:cNvSpPr>
            <a:spLocks noGrp="1"/>
          </p:cNvSpPr>
          <p:nvPr>
            <p:ph type="dt" sz="half" idx="10"/>
          </p:nvPr>
        </p:nvSpPr>
        <p:spPr/>
        <p:txBody>
          <a:bodyPr/>
          <a:lstStyle/>
          <a:p>
            <a:fld id="{27ABE6C2-2B14-4EA9-81A8-4A9712112135}" type="datetimeFigureOut">
              <a:rPr lang="el-GR" smtClean="0"/>
              <a:t>26/10/2011</a:t>
            </a:fld>
            <a:endParaRPr lang="el-GR"/>
          </a:p>
        </p:txBody>
      </p:sp>
      <p:sp>
        <p:nvSpPr>
          <p:cNvPr id="9" name="Θέση αριθμού διαφάνειας 8"/>
          <p:cNvSpPr>
            <a:spLocks noGrp="1"/>
          </p:cNvSpPr>
          <p:nvPr>
            <p:ph type="sldNum" sz="quarter" idx="11"/>
          </p:nvPr>
        </p:nvSpPr>
        <p:spPr/>
        <p:txBody>
          <a:bodyPr/>
          <a:lstStyle/>
          <a:p>
            <a:fld id="{01BC9D96-CEA8-4FBD-85DB-CE8E7249149F}" type="slidenum">
              <a:rPr lang="el-GR" smtClean="0"/>
              <a:t>‹#›</a:t>
            </a:fld>
            <a:endParaRPr lang="el-GR"/>
          </a:p>
        </p:txBody>
      </p:sp>
      <p:sp>
        <p:nvSpPr>
          <p:cNvPr id="10" name="Θέση υποσέλιδου 9"/>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7ABE6C2-2B14-4EA9-81A8-4A9712112135}" type="datetimeFigureOut">
              <a:rPr lang="el-GR" smtClean="0"/>
              <a:t>26/10/2011</a:t>
            </a:fld>
            <a:endParaRPr lang="el-GR"/>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1BC9D96-CEA8-4FBD-85DB-CE8E7249149F}" type="slidenum">
              <a:rPr lang="el-GR" smtClean="0"/>
              <a:t>‹#›</a:t>
            </a:fld>
            <a:endParaRPr lang="el-GR"/>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Στυλ κύριου τίτλου</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448047"/>
            <a:ext cx="10184160" cy="2404889"/>
          </a:xfrm>
        </p:spPr>
        <p:txBody>
          <a:bodyPr>
            <a:normAutofit/>
          </a:bodyPr>
          <a:lstStyle/>
          <a:p>
            <a:r>
              <a:rPr lang="el-GR" sz="6000" dirty="0" smtClean="0"/>
              <a:t>28</a:t>
            </a:r>
            <a:r>
              <a:rPr lang="el-GR" sz="6000" baseline="30000" dirty="0" smtClean="0"/>
              <a:t>η</a:t>
            </a:r>
            <a:r>
              <a:rPr lang="el-GR" sz="6000" dirty="0" smtClean="0"/>
              <a:t> Οκτωβρίου</a:t>
            </a:r>
            <a:endParaRPr lang="el-GR" sz="6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80928"/>
            <a:ext cx="3888432" cy="2692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818" y="2636912"/>
            <a:ext cx="3432423" cy="3258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Αστέρι 5 ακτινών 3"/>
          <p:cNvSpPr/>
          <p:nvPr/>
        </p:nvSpPr>
        <p:spPr>
          <a:xfrm>
            <a:off x="1187624" y="908720"/>
            <a:ext cx="720080"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Αστέρι 5 ακτινών 4"/>
          <p:cNvSpPr/>
          <p:nvPr/>
        </p:nvSpPr>
        <p:spPr>
          <a:xfrm>
            <a:off x="7596336" y="908720"/>
            <a:ext cx="552103"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44196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500" fill="hold"/>
                                        <p:tgtEl>
                                          <p:spTgt spid="1027"/>
                                        </p:tgtEl>
                                        <p:attrNameLst>
                                          <p:attrName>ppt_x</p:attrName>
                                        </p:attrNameLst>
                                      </p:cBhvr>
                                      <p:tavLst>
                                        <p:tav tm="0">
                                          <p:val>
                                            <p:strVal val="#ppt_x"/>
                                          </p:val>
                                        </p:tav>
                                        <p:tav tm="100000">
                                          <p:val>
                                            <p:strVal val="#ppt_x"/>
                                          </p:val>
                                        </p:tav>
                                      </p:tavLst>
                                    </p:anim>
                                    <p:anim calcmode="lin" valueType="num">
                                      <p:cBhvr additive="base">
                                        <p:cTn id="13"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70000" lnSpcReduction="20000"/>
          </a:bodyPr>
          <a:lstStyle/>
          <a:p>
            <a:endParaRPr lang="el-GR" dirty="0" smtClean="0"/>
          </a:p>
          <a:p>
            <a:r>
              <a:rPr lang="el-GR" dirty="0" smtClean="0"/>
              <a:t>Ο ελληνοϊταλικός πόλεμος του 1940 ήταν η πολεμική σύγκρουση μεταξύ Ελλάδας και Ιταλίας, η οποία διήρκεσε από τις 28 Οκτωβρίου 1940 μέχρι τις 23 Απριλίου 1941. Επίσημη έναρξη του Πολέμου θεωρείται η «επίδοση του τελεσιγράφου», ενώ μετά τις 6 Απριλίου 1941, με την επέμβαση των Γερμανών, συνεχίστηκε ως ελληνοιταλικογερμανικός πόλεμος.</a:t>
            </a:r>
          </a:p>
          <a:p>
            <a:endParaRPr lang="el-GR" dirty="0" smtClean="0"/>
          </a:p>
          <a:p>
            <a:r>
              <a:rPr lang="el-GR" dirty="0" smtClean="0"/>
              <a:t>Ο πόλεμος αυτός ήταν το αποτέλεσμα της επεκτατικής πολιτικής του φασιστικού καθεστώτος του Μπενίτο Μουσολίνι που είχε εγκαθιδρύσει στην Ιταλία. Στα μέσα του 1940, ο Μπενίτο Μουσολίνι, έχοντας ως πρότυπο τις κατακτήσεις του Αδόλφου Χίτλερ, θέλησε να αποδείξει στους Γερμανούς συμμάχους του Άξονα ότι μπορεί και ο ίδιος να οδηγήσει την Ιταλία σε ανάλογες στρατιωτικές επιτυχίες. Η Ιταλία είχε ήδη κατακτήσει την Αλβανία από την άνοιξη του 1939, καθώς και πολλές βρετανικές βάσεις στην Αφρική, όπως τη Σομαλιλάνδη, το καλοκαίρι του 1940, αλλά αυτές δεν ήταν επιτυχίες ανάλογες αυτών της ναζιστικής Γερμανίας. Ταυτόχρονα ο Μουσολίνι επιθυμούσε να ισχυροποιήσει τα συμφέροντα της Ιταλίας στα Βαλκάνια, που ένοιωθε ότι απειλούνταν από τη γερμανική πολιτική από την στιμή που η Ρουμανία είχε δεχθεί την γερμανική προστασία για τα πετρελαϊκά της κοιτάσματα.</a:t>
            </a:r>
          </a:p>
          <a:p>
            <a:endParaRPr lang="el-GR" dirty="0" smtClean="0"/>
          </a:p>
          <a:p>
            <a:endParaRPr lang="el-GR" sz="4500" dirty="0" smtClean="0"/>
          </a:p>
          <a:p>
            <a:endParaRPr lang="el-GR" dirty="0"/>
          </a:p>
        </p:txBody>
      </p:sp>
      <p:sp>
        <p:nvSpPr>
          <p:cNvPr id="2" name="Τίτλος 1"/>
          <p:cNvSpPr>
            <a:spLocks noGrp="1"/>
          </p:cNvSpPr>
          <p:nvPr>
            <p:ph type="title"/>
          </p:nvPr>
        </p:nvSpPr>
        <p:spPr>
          <a:xfrm>
            <a:off x="1403648" y="152400"/>
            <a:ext cx="7283152" cy="1219200"/>
          </a:xfrm>
        </p:spPr>
        <p:txBody>
          <a:bodyPr/>
          <a:lstStyle/>
          <a:p>
            <a:r>
              <a:rPr lang="en-US" dirty="0" smtClean="0"/>
              <a:t>2</a:t>
            </a:r>
            <a:r>
              <a:rPr lang="el-GR" dirty="0" smtClean="0"/>
              <a:t>8</a:t>
            </a:r>
            <a:r>
              <a:rPr lang="el-GR" baseline="30000" dirty="0" smtClean="0"/>
              <a:t>η</a:t>
            </a:r>
            <a:r>
              <a:rPr lang="el-GR" dirty="0" smtClean="0"/>
              <a:t> </a:t>
            </a:r>
            <a:r>
              <a:rPr lang="el-GR" dirty="0" smtClean="0"/>
              <a:t>Οκτωβρίου 1940.</a:t>
            </a:r>
            <a:endParaRPr lang="el-GR" dirty="0"/>
          </a:p>
        </p:txBody>
      </p:sp>
      <p:sp>
        <p:nvSpPr>
          <p:cNvPr id="4" name="Αστέρι 5 ακτινών 3"/>
          <p:cNvSpPr/>
          <p:nvPr/>
        </p:nvSpPr>
        <p:spPr>
          <a:xfrm>
            <a:off x="275451" y="332656"/>
            <a:ext cx="504056" cy="57606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Αστέρι 5 ακτινών 4"/>
          <p:cNvSpPr/>
          <p:nvPr/>
        </p:nvSpPr>
        <p:spPr>
          <a:xfrm>
            <a:off x="8100392" y="326976"/>
            <a:ext cx="576064" cy="57606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4541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mph" presetSubtype="0" fill="hold" grpId="0" nodeType="clickEffect">
                                  <p:stCondLst>
                                    <p:cond delay="0"/>
                                  </p:stCondLst>
                                  <p:childTnLst>
                                    <p:animClr clrSpc="rgb" dir="cw">
                                      <p:cBhvr override="childStyle">
                                        <p:cTn id="12" dur="500" fill="hold"/>
                                        <p:tgtEl>
                                          <p:spTgt spid="4"/>
                                        </p:tgtEl>
                                        <p:attrNameLst>
                                          <p:attrName>style.color</p:attrName>
                                        </p:attrNameLst>
                                      </p:cBhvr>
                                      <p:to>
                                        <a:schemeClr val="accent2"/>
                                      </p:to>
                                    </p:animClr>
                                    <p:animClr clrSpc="rgb" dir="cw">
                                      <p:cBhvr>
                                        <p:cTn id="13" dur="500" fill="hold"/>
                                        <p:tgtEl>
                                          <p:spTgt spid="4"/>
                                        </p:tgtEl>
                                        <p:attrNameLst>
                                          <p:attrName>fillcolor</p:attrName>
                                        </p:attrNameLst>
                                      </p:cBhvr>
                                      <p:to>
                                        <a:schemeClr val="accent2"/>
                                      </p:to>
                                    </p:animClr>
                                    <p:set>
                                      <p:cBhvr>
                                        <p:cTn id="14" dur="500" fill="hold"/>
                                        <p:tgtEl>
                                          <p:spTgt spid="4"/>
                                        </p:tgtEl>
                                        <p:attrNameLst>
                                          <p:attrName>fill.type</p:attrName>
                                        </p:attrNameLst>
                                      </p:cBhvr>
                                      <p:to>
                                        <p:strVal val="solid"/>
                                      </p:to>
                                    </p:set>
                                    <p:set>
                                      <p:cBhvr>
                                        <p:cTn id="15" dur="500" fill="hold"/>
                                        <p:tgtEl>
                                          <p:spTgt spid="4"/>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187624" y="1988840"/>
            <a:ext cx="6912768" cy="4536504"/>
          </a:xfrm>
        </p:spPr>
        <p:txBody>
          <a:bodyPr>
            <a:normAutofit fontScale="62500" lnSpcReduction="20000"/>
          </a:bodyPr>
          <a:lstStyle/>
          <a:p>
            <a:r>
              <a:rPr lang="el-GR" sz="3400" dirty="0" smtClean="0"/>
              <a:t>Τις πρώτες πρωινές ώρες της 28ης Οκτωβρίου του 1940, ο Ιταλός Πρέσβης στην Αθήνα, </a:t>
            </a:r>
            <a:r>
              <a:rPr lang="el-GR" sz="3400" dirty="0" err="1" smtClean="0"/>
              <a:t>Εμανουέλε</a:t>
            </a:r>
            <a:r>
              <a:rPr lang="el-GR" sz="3400" dirty="0" smtClean="0"/>
              <a:t> </a:t>
            </a:r>
            <a:r>
              <a:rPr lang="el-GR" sz="3400" dirty="0" err="1" smtClean="0"/>
              <a:t>Γκράτσι</a:t>
            </a:r>
            <a:r>
              <a:rPr lang="el-GR" sz="3400" dirty="0" smtClean="0"/>
              <a:t> επέδωσε ιδιόχειρα στον Έλληνα Πρωθυπουργό Ιωάννη Μεταξά, στην οικία του δεύτερου, στην Κηφισιά, τελεσίγραφο, με το οποίο απαιτούσε την ελεύθερη διέλευση του Ιταλικού στρατού από την Ελληνοαλβανική μεθόριο, προκειμένου στη συνέχεια να καταλάβει κάποια στρατηγικά σημεία του Ελληνικού Βασιλείου, (λιμένες, αεροδρόμια κλπ.), για τις ανάγκες ανεφοδιασμού και άλλων διευκολύνσεών του για τη μετέπειτα προώθησή του στην Αφρική. Μετά την άρνηση του Πρωθυπουργού (το περίφημο «όχι»), ιταλικές στρατιωτικές δυνάμεις άρχισαν τις στρατιωτικές επιχειρήσεις εισβολής στην Ελλάδα.</a:t>
            </a:r>
          </a:p>
          <a:p>
            <a:endParaRPr lang="el-GR" dirty="0"/>
          </a:p>
        </p:txBody>
      </p:sp>
      <p:sp>
        <p:nvSpPr>
          <p:cNvPr id="2" name="Τίτλος 1"/>
          <p:cNvSpPr>
            <a:spLocks noGrp="1"/>
          </p:cNvSpPr>
          <p:nvPr>
            <p:ph type="ctrTitle"/>
          </p:nvPr>
        </p:nvSpPr>
        <p:spPr>
          <a:xfrm>
            <a:off x="611560" y="533747"/>
            <a:ext cx="7772400" cy="1470025"/>
          </a:xfrm>
        </p:spPr>
        <p:txBody>
          <a:bodyPr/>
          <a:lstStyle/>
          <a:p>
            <a:r>
              <a:rPr lang="el-GR" dirty="0" smtClean="0"/>
              <a:t>ΌΧΙ:1940</a:t>
            </a:r>
            <a:endParaRPr lang="el-GR" dirty="0"/>
          </a:p>
        </p:txBody>
      </p:sp>
      <p:sp>
        <p:nvSpPr>
          <p:cNvPr id="4" name="Αστέρι 5 ακτινών 3"/>
          <p:cNvSpPr/>
          <p:nvPr/>
        </p:nvSpPr>
        <p:spPr>
          <a:xfrm>
            <a:off x="1547664" y="764704"/>
            <a:ext cx="864096" cy="100811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Αστέρι 5 ακτινών 4"/>
          <p:cNvSpPr/>
          <p:nvPr/>
        </p:nvSpPr>
        <p:spPr>
          <a:xfrm>
            <a:off x="6660232" y="764704"/>
            <a:ext cx="1224136" cy="100811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11068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Υπότιτλος 1"/>
          <p:cNvSpPr>
            <a:spLocks noGrp="1"/>
          </p:cNvSpPr>
          <p:nvPr>
            <p:ph type="subTitle" idx="1"/>
          </p:nvPr>
        </p:nvSpPr>
        <p:spPr>
          <a:xfrm>
            <a:off x="1512316" y="404664"/>
            <a:ext cx="6588075" cy="864096"/>
          </a:xfrm>
        </p:spPr>
        <p:txBody>
          <a:bodyPr/>
          <a:lstStyle/>
          <a:p>
            <a:r>
              <a:rPr lang="el-GR" dirty="0" smtClean="0"/>
              <a:t>Η ΚΑΤΟΧΗ.</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5289974"/>
            <a:ext cx="2468289" cy="990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5289974"/>
            <a:ext cx="2200275" cy="990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192342"/>
            <a:ext cx="1945530" cy="2088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5082" y="836712"/>
            <a:ext cx="4320480"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Αστέρι 5 ακτινών 3"/>
          <p:cNvSpPr/>
          <p:nvPr/>
        </p:nvSpPr>
        <p:spPr>
          <a:xfrm>
            <a:off x="7472337" y="1772816"/>
            <a:ext cx="1100138" cy="93610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Αστέρι 5 ακτινών 4"/>
          <p:cNvSpPr/>
          <p:nvPr/>
        </p:nvSpPr>
        <p:spPr>
          <a:xfrm>
            <a:off x="971600" y="1844824"/>
            <a:ext cx="1080120" cy="86409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0816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animEffect transition="in" filter="barn(inVertical)">
                                      <p:cBhvr>
                                        <p:cTn id="13" dur="500"/>
                                        <p:tgtEl>
                                          <p:spTgt spid="1029"/>
                                        </p:tgtEl>
                                      </p:cBhvr>
                                    </p:animEffect>
                                  </p:childTnLst>
                                </p:cTn>
                              </p:par>
                            </p:childTnLst>
                          </p:cTn>
                        </p:par>
                      </p:childTnLst>
                    </p:cTn>
                  </p:par>
                  <p:par>
                    <p:cTn id="14" fill="hold">
                      <p:stCondLst>
                        <p:cond delay="indefinite"/>
                      </p:stCondLst>
                      <p:childTnLst>
                        <p:par>
                          <p:cTn id="15" fill="hold">
                            <p:stCondLst>
                              <p:cond delay="0"/>
                            </p:stCondLst>
                            <p:childTnLst>
                              <p:par>
                                <p:cTn id="16" presetID="24" presetClass="emph" presetSubtype="0" fill="hold" grpId="0" nodeType="clickEffect">
                                  <p:stCondLst>
                                    <p:cond delay="0"/>
                                  </p:stCondLst>
                                  <p:childTnLst>
                                    <p:animClr clrSpc="hsl" dir="cw">
                                      <p:cBhvr override="childStyle">
                                        <p:cTn id="17" dur="500" fill="hold"/>
                                        <p:tgtEl>
                                          <p:spTgt spid="5"/>
                                        </p:tgtEl>
                                        <p:attrNameLst>
                                          <p:attrName>style.color</p:attrName>
                                        </p:attrNameLst>
                                      </p:cBhvr>
                                      <p:by>
                                        <p:hsl h="0" s="-12549" l="-25098"/>
                                      </p:by>
                                    </p:animClr>
                                    <p:animClr clrSpc="hsl" dir="cw">
                                      <p:cBhvr>
                                        <p:cTn id="18" dur="500" fill="hold"/>
                                        <p:tgtEl>
                                          <p:spTgt spid="5"/>
                                        </p:tgtEl>
                                        <p:attrNameLst>
                                          <p:attrName>fillcolor</p:attrName>
                                        </p:attrNameLst>
                                      </p:cBhvr>
                                      <p:by>
                                        <p:hsl h="0" s="-12549" l="-25098"/>
                                      </p:by>
                                    </p:animClr>
                                    <p:animClr clrSpc="hsl" dir="cw">
                                      <p:cBhvr>
                                        <p:cTn id="19" dur="500" fill="hold"/>
                                        <p:tgtEl>
                                          <p:spTgt spid="5"/>
                                        </p:tgtEl>
                                        <p:attrNameLst>
                                          <p:attrName>stroke.color</p:attrName>
                                        </p:attrNameLst>
                                      </p:cBhvr>
                                      <p:by>
                                        <p:hsl h="0" s="-12549" l="-25098"/>
                                      </p:by>
                                    </p:animClr>
                                    <p:set>
                                      <p:cBhvr>
                                        <p:cTn id="20" dur="500" fill="hold"/>
                                        <p:tgtEl>
                                          <p:spTgt spid="5"/>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4"/>
                                        </p:tgtEl>
                                        <p:attrNameLst>
                                          <p:attrName>fillcolor</p:attrName>
                                        </p:attrNameLst>
                                      </p:cBhvr>
                                      <p:to>
                                        <a:schemeClr val="accent2"/>
                                      </p:to>
                                    </p:animClr>
                                    <p:set>
                                      <p:cBhvr>
                                        <p:cTn id="25" dur="2000" fill="hold"/>
                                        <p:tgtEl>
                                          <p:spTgt spid="4"/>
                                        </p:tgtEl>
                                        <p:attrNameLst>
                                          <p:attrName>fill.type</p:attrName>
                                        </p:attrNameLst>
                                      </p:cBhvr>
                                      <p:to>
                                        <p:strVal val="solid"/>
                                      </p:to>
                                    </p:set>
                                    <p:set>
                                      <p:cBhvr>
                                        <p:cTn id="26" dur="2000" fill="hold"/>
                                        <p:tgtEl>
                                          <p:spTgt spid="4"/>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2000"/>
                                        <p:tgtEl>
                                          <p:spTgt spid="1028"/>
                                        </p:tgtEl>
                                      </p:cBhvr>
                                    </p:animEffect>
                                    <p:anim calcmode="lin" valueType="num">
                                      <p:cBhvr>
                                        <p:cTn id="32" dur="2000" fill="hold"/>
                                        <p:tgtEl>
                                          <p:spTgt spid="1028"/>
                                        </p:tgtEl>
                                        <p:attrNameLst>
                                          <p:attrName>ppt_w</p:attrName>
                                        </p:attrNameLst>
                                      </p:cBhvr>
                                      <p:tavLst>
                                        <p:tav tm="0" fmla="#ppt_w*sin(2.5*pi*$)">
                                          <p:val>
                                            <p:fltVal val="0"/>
                                          </p:val>
                                        </p:tav>
                                        <p:tav tm="100000">
                                          <p:val>
                                            <p:fltVal val="1"/>
                                          </p:val>
                                        </p:tav>
                                      </p:tavLst>
                                    </p:anim>
                                    <p:anim calcmode="lin" valueType="num">
                                      <p:cBhvr>
                                        <p:cTn id="33"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1026"/>
                                        </p:tgtEl>
                                      </p:cBhvr>
                                      <p:by x="150000" y="150000"/>
                                    </p:animScale>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27"/>
                                        </p:tgtEl>
                                        <p:attrNameLst>
                                          <p:attrName>style.visibility</p:attrName>
                                        </p:attrNameLst>
                                      </p:cBhvr>
                                      <p:to>
                                        <p:strVal val="visible"/>
                                      </p:to>
                                    </p:set>
                                    <p:animEffect transition="in" filter="fade">
                                      <p:cBhvr>
                                        <p:cTn id="42" dur="1000"/>
                                        <p:tgtEl>
                                          <p:spTgt spid="1027"/>
                                        </p:tgtEl>
                                      </p:cBhvr>
                                    </p:animEffect>
                                    <p:anim calcmode="lin" valueType="num">
                                      <p:cBhvr>
                                        <p:cTn id="43" dur="1000" fill="hold"/>
                                        <p:tgtEl>
                                          <p:spTgt spid="1027"/>
                                        </p:tgtEl>
                                        <p:attrNameLst>
                                          <p:attrName>ppt_x</p:attrName>
                                        </p:attrNameLst>
                                      </p:cBhvr>
                                      <p:tavLst>
                                        <p:tav tm="0">
                                          <p:val>
                                            <p:strVal val="#ppt_x"/>
                                          </p:val>
                                        </p:tav>
                                        <p:tav tm="100000">
                                          <p:val>
                                            <p:strVal val="#ppt_x"/>
                                          </p:val>
                                        </p:tav>
                                      </p:tavLst>
                                    </p:anim>
                                    <p:anim calcmode="lin" valueType="num">
                                      <p:cBhvr>
                                        <p:cTn id="4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l-GR"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Η ΚΑΤΟΧΗ ΤΟΥ 1940. ευα.-νικοσ-ε’1 </a:t>
            </a:r>
            <a:r>
              <a:rPr lang="el-GR"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ταξη</a:t>
            </a:r>
            <a:endParaRPr lang="el-GR"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613489"/>
            <a:ext cx="3240360" cy="481141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704102"/>
            <a:ext cx="3212824" cy="4630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689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51"/>
                                        </p:tgtEl>
                                        <p:attrNameLst>
                                          <p:attrName>style.visibility</p:attrName>
                                        </p:attrNameLst>
                                      </p:cBhvr>
                                      <p:to>
                                        <p:strVal val="visible"/>
                                      </p:to>
                                    </p:set>
                                    <p:anim calcmode="lin" valueType="num">
                                      <p:cBhvr additive="base">
                                        <p:cTn id="18" dur="500" fill="hold"/>
                                        <p:tgtEl>
                                          <p:spTgt spid="2051"/>
                                        </p:tgtEl>
                                        <p:attrNameLst>
                                          <p:attrName>ppt_x</p:attrName>
                                        </p:attrNameLst>
                                      </p:cBhvr>
                                      <p:tavLst>
                                        <p:tav tm="0">
                                          <p:val>
                                            <p:strVal val="#ppt_x"/>
                                          </p:val>
                                        </p:tav>
                                        <p:tav tm="100000">
                                          <p:val>
                                            <p:strVal val="#ppt_x"/>
                                          </p:val>
                                        </p:tav>
                                      </p:tavLst>
                                    </p:anim>
                                    <p:anim calcmode="lin" valueType="num">
                                      <p:cBhvr additive="base">
                                        <p:cTn id="19"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56</TotalTime>
  <Words>324</Words>
  <Application>Microsoft Office PowerPoint</Application>
  <PresentationFormat>Προβολή στην οθόνη (4:3)</PresentationFormat>
  <Paragraphs>11</Paragraphs>
  <Slides>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vt:i4>
      </vt:variant>
    </vt:vector>
  </HeadingPairs>
  <TitlesOfParts>
    <vt:vector size="6" baseType="lpstr">
      <vt:lpstr>Χαρτί</vt:lpstr>
      <vt:lpstr>28η Οκτωβρίου</vt:lpstr>
      <vt:lpstr>28η Οκτωβρίου 1940.</vt:lpstr>
      <vt:lpstr>ΌΧΙ:1940</vt:lpstr>
      <vt:lpstr>Παρουσίαση του PowerPoint</vt:lpstr>
      <vt:lpstr>Η ΚΑΤΟΧΗ ΤΟΥ 1940. ευα.-νικοσ-ε’1 ταξη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28η Οκτωβρίου</dc:title>
  <dc:creator>sxoleio</dc:creator>
  <cp:lastModifiedBy>sxoleio</cp:lastModifiedBy>
  <cp:revision>6</cp:revision>
  <dcterms:created xsi:type="dcterms:W3CDTF">2011-10-24T10:31:30Z</dcterms:created>
  <dcterms:modified xsi:type="dcterms:W3CDTF">2011-10-26T08:19:33Z</dcterms:modified>
</cp:coreProperties>
</file>