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3" r:id="rId7"/>
    <p:sldId id="261"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372" autoAdjust="0"/>
    <p:restoredTop sz="94660"/>
  </p:normalViewPr>
  <p:slideViewPr>
    <p:cSldViewPr>
      <p:cViewPr varScale="1">
        <p:scale>
          <a:sx n="86" d="100"/>
          <a:sy n="86" d="100"/>
        </p:scale>
        <p:origin x="-153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1564529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2471218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323538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330072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168943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77B8C44-FBF8-4627-A806-A15F20F3929B}" type="datetimeFigureOut">
              <a:rPr lang="el-GR" smtClean="0"/>
              <a:t>21/11/2011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1575563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77B8C44-FBF8-4627-A806-A15F20F3929B}" type="datetimeFigureOut">
              <a:rPr lang="el-GR" smtClean="0"/>
              <a:t>21/11/2011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217494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77B8C44-FBF8-4627-A806-A15F20F3929B}" type="datetimeFigureOut">
              <a:rPr lang="el-GR" smtClean="0"/>
              <a:t>21/11/2011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279104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77B8C44-FBF8-4627-A806-A15F20F3929B}" type="datetimeFigureOut">
              <a:rPr lang="el-GR" smtClean="0"/>
              <a:t>21/11/2011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4173584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77B8C44-FBF8-4627-A806-A15F20F3929B}" type="datetimeFigureOut">
              <a:rPr lang="el-GR" smtClean="0"/>
              <a:t>21/11/2011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2772004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77B8C44-FBF8-4627-A806-A15F20F3929B}" type="datetimeFigureOut">
              <a:rPr lang="el-GR" smtClean="0"/>
              <a:t>21/11/2011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7F97C63-0726-483B-AE39-37B5036B95B3}" type="slidenum">
              <a:rPr lang="el-GR" smtClean="0"/>
              <a:t>‹#›</a:t>
            </a:fld>
            <a:endParaRPr lang="el-GR"/>
          </a:p>
        </p:txBody>
      </p:sp>
    </p:spTree>
    <p:extLst>
      <p:ext uri="{BB962C8B-B14F-4D97-AF65-F5344CB8AC3E}">
        <p14:creationId xmlns:p14="http://schemas.microsoft.com/office/powerpoint/2010/main" val="3845159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B8C44-FBF8-4627-A806-A15F20F3929B}" type="datetimeFigureOut">
              <a:rPr lang="el-GR" smtClean="0"/>
              <a:t>21/11/2011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F97C63-0726-483B-AE39-37B5036B95B3}" type="slidenum">
              <a:rPr lang="el-GR" smtClean="0"/>
              <a:t>‹#›</a:t>
            </a:fld>
            <a:endParaRPr lang="el-GR"/>
          </a:p>
        </p:txBody>
      </p:sp>
    </p:spTree>
    <p:extLst>
      <p:ext uri="{BB962C8B-B14F-4D97-AF65-F5344CB8AC3E}">
        <p14:creationId xmlns:p14="http://schemas.microsoft.com/office/powerpoint/2010/main" val="2336562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l.wikipedia.org/wiki/14_%CE%9D%CE%BF%CE%B5%CE%BC%CE%B2%CF%81%CE%AF%CE%BF%CF%85" TargetMode="External"/><Relationship Id="rId2" Type="http://schemas.openxmlformats.org/officeDocument/2006/relationships/hyperlink" Target="http://el.wikipedia.org/wiki/%CE%A7%CE%BF%CF%8D%CE%BD%CF%84%CE%B1_%CF%84%CF%89%CE%BD_%CE%A3%CF%85%CE%BD%CF%84%CE%B1%CE%B3%CE%BC%CE%B1%CF%84%CE%B1%CF%81%CF%87%CF%8E%CE%BD" TargetMode="External"/><Relationship Id="rId1" Type="http://schemas.openxmlformats.org/officeDocument/2006/relationships/slideLayout" Target="../slideLayouts/slideLayout1.xml"/><Relationship Id="rId6" Type="http://schemas.openxmlformats.org/officeDocument/2006/relationships/hyperlink" Target="http://el.wikipedia.org/wiki/%CE%95%CE%B8%CE%BD%CE%B9%CE%BA%CF%8C_%CE%9C%CE%B5%CF%84%CF%83%CF%8C%CE%B2%CE%B9%CE%BF_%CE%A0%CE%BF%CE%BB%CF%85%CF%84%CE%B5%CF%87%CE%BD%CE%B5%CE%AF%CE%BF" TargetMode="External"/><Relationship Id="rId5" Type="http://schemas.openxmlformats.org/officeDocument/2006/relationships/hyperlink" Target="http://el.wikipedia.org/wiki/17_%CE%9D%CE%BF%CE%B5%CE%BC%CE%B2%CF%81%CE%AF%CE%BF%CF%85" TargetMode="External"/><Relationship Id="rId4" Type="http://schemas.openxmlformats.org/officeDocument/2006/relationships/hyperlink" Target="http://el.wikipedia.org/wiki/1973"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l.wikipedia.org/wiki/%CE%A3%CF%87%CE%AD%CE%B4%CE%B9%CE%BF_%CF%86%CE%B9%CE%BB%CE%B5%CE%BB%CE%B5%CF%85%CE%B8%CE%B5%CF%81%CE%BF%CF%80%CE%BF%CE%AF%CE%B7%CF%83%CE%B7%CF%82_(%CE%A7%CE%BF%CF%8D%CE%BD%CF%84%CE%B1)" TargetMode="External"/><Relationship Id="rId13" Type="http://schemas.openxmlformats.org/officeDocument/2006/relationships/hyperlink" Target="http://el.wikipedia.org/wiki/1974" TargetMode="External"/><Relationship Id="rId18" Type="http://schemas.openxmlformats.org/officeDocument/2006/relationships/hyperlink" Target="http://el.wikipedia.org/w/index.php?title=E%CE%B8%CE%BD%CE%B9%CE%BA%CE%AE_%CE%A6%CE%BF%CE%B9%CF%84%CE%B7%CF%84%CE%B9%CE%BA%CE%AE_%CE%88%CE%BD%CF%89%CF%83%CE%B7_E%CE%BB%CE%BB%CE%AC%CE%B4%CE%B1%CF%82&amp;action=edit&amp;redlink=1" TargetMode="External"/><Relationship Id="rId3" Type="http://schemas.openxmlformats.org/officeDocument/2006/relationships/hyperlink" Target="http://el.wikipedia.org/wiki/21_%CE%91%CF%80%CF%81%CE%B9%CE%BB%CE%AF%CE%BF%CF%85" TargetMode="External"/><Relationship Id="rId7" Type="http://schemas.openxmlformats.org/officeDocument/2006/relationships/hyperlink" Target="http://el.wikipedia.org/wiki/%CE%93%CE%B5%CF%8E%CF%81%CE%B3%CE%B9%CE%BF%CF%82_%CE%A0%CE%B1%CF%80%CE%B1%CE%B4%CF%8C%CF%80%CE%BF%CF%85%CE%BB%CE%BF%CF%82" TargetMode="External"/><Relationship Id="rId12" Type="http://schemas.openxmlformats.org/officeDocument/2006/relationships/hyperlink" Target="http://el.wikipedia.org/wiki/10_%CE%A6%CE%B5%CE%B2%CF%81%CE%BF%CF%85%CE%B1%CF%81%CE%AF%CE%BF%CF%85" TargetMode="External"/><Relationship Id="rId17" Type="http://schemas.openxmlformats.org/officeDocument/2006/relationships/hyperlink" Target="http://el.wikipedia.org/wiki/%CE%A3%CF%8D%CE%BB%CE%BB%CE%BF%CE%B3%CE%BF%CF%82_%CF%86%CE%BF%CE%B9%CF%84%CE%B7%CF%84%CF%8E%CE%BD" TargetMode="External"/><Relationship Id="rId2" Type="http://schemas.openxmlformats.org/officeDocument/2006/relationships/hyperlink" Target="http://el.wikipedia.org/wiki/%CE%95%CE%BB%CE%BB%CE%AC%CE%B4%CE%B1" TargetMode="External"/><Relationship Id="rId16" Type="http://schemas.openxmlformats.org/officeDocument/2006/relationships/hyperlink" Target="http://el.wikipedia.org/wiki/%CE%A0%CE%B1%CE%BD%CE%B5%CF%80%CE%B9%CF%83%CF%84%CE%AE%CE%BC%CE%B9%CE%BF" TargetMode="External"/><Relationship Id="rId1" Type="http://schemas.openxmlformats.org/officeDocument/2006/relationships/slideLayout" Target="../slideLayouts/slideLayout7.xml"/><Relationship Id="rId6" Type="http://schemas.openxmlformats.org/officeDocument/2006/relationships/hyperlink" Target="http://el.wikipedia.org/wiki/%CE%A7%CE%BF%CF%8D%CE%BD%CF%84%CE%B1" TargetMode="External"/><Relationship Id="rId11" Type="http://schemas.openxmlformats.org/officeDocument/2006/relationships/hyperlink" Target="http://el.wikipedia.org/wiki/%CE%95%CE%BA%CE%BB%CE%BF%CE%B3%CE%AD%CF%82" TargetMode="External"/><Relationship Id="rId5" Type="http://schemas.openxmlformats.org/officeDocument/2006/relationships/hyperlink" Target="http://el.wikipedia.org/wiki/%CE%94%CE%B9%CE%BA%CF%84%CE%B1%CF%84%CE%BF%CF%81%CE%AF%CE%B1" TargetMode="External"/><Relationship Id="rId15" Type="http://schemas.openxmlformats.org/officeDocument/2006/relationships/hyperlink" Target="http://el.wikipedia.org/w/index.php?title=%CE%A3%CF%85%CE%BD%CE%B4%CE%B9%CE%BA%CE%B1%CE%BB%CE%B9%CF%83%CE%BC%CF%8C%CF%82&amp;action=edit&amp;redlink=1" TargetMode="External"/><Relationship Id="rId10" Type="http://schemas.openxmlformats.org/officeDocument/2006/relationships/hyperlink" Target="http://el.wikipedia.org/wiki/%CE%A3%CF%8D%CE%BD%CF%84%CE%B1%CE%B3%CE%BC%CE%B1" TargetMode="External"/><Relationship Id="rId4" Type="http://schemas.openxmlformats.org/officeDocument/2006/relationships/hyperlink" Target="http://el.wikipedia.org/wiki/1967" TargetMode="External"/><Relationship Id="rId9" Type="http://schemas.openxmlformats.org/officeDocument/2006/relationships/hyperlink" Target="http://el.wikipedia.org/wiki/%CE%9B%CE%BF%CE%B3%CE%BF%CE%BA%CF%81%CE%B9%CF%83%CE%AF%CE%B1" TargetMode="External"/><Relationship Id="rId14" Type="http://schemas.openxmlformats.org/officeDocument/2006/relationships/hyperlink" Target="http://el.wikipedia.org/wiki/%CE%95%CE%BE%CE%AD%CE%B3%CE%B5%CF%81%CF%83%CE%B7_%CF%84%CE%BF%CF%85_%CE%A0%CE%BF%CE%BB%CF%85%CF%84%CE%B5%CF%87%CE%BD%CE%B5%CE%AF%CE%BF%CF%85#cite_note-0"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188640"/>
            <a:ext cx="7772400" cy="1944216"/>
          </a:xfrm>
          <a:scene3d>
            <a:camera prst="perspectiveAbove"/>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a:scene3d>
              <a:camera prst="perspectiveAbove"/>
              <a:lightRig rig="brightRoom" dir="t"/>
            </a:scene3d>
            <a:sp3d contourW="6350" prstMaterial="plastic">
              <a:bevelT w="20320" h="20320" prst="angle"/>
              <a:contourClr>
                <a:schemeClr val="accent1">
                  <a:tint val="100000"/>
                  <a:shade val="100000"/>
                  <a:hueMod val="100000"/>
                  <a:satMod val="100000"/>
                </a:schemeClr>
              </a:contourClr>
            </a:sp3d>
          </a:bodyPr>
          <a:lstStyle/>
          <a:p>
            <a:r>
              <a:rPr lang="el-GR" b="1" cap="all" dirty="0"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17 </a:t>
            </a:r>
            <a:r>
              <a:rPr lang="el-GR" b="1" cap="all" dirty="0" err="1"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νοεμβριου</a:t>
            </a:r>
            <a:r>
              <a:rPr lang="el-GR" b="1" cap="all" dirty="0"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΄73</a:t>
            </a:r>
            <a:br>
              <a:rPr lang="el-GR" b="1" cap="all" dirty="0"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el-GR" b="1" cap="all" dirty="0" err="1"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πολυτεχνειο</a:t>
            </a:r>
            <a:r>
              <a:rPr lang="el-GR" b="1" cap="all" dirty="0" smtClean="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endParaRPr lang="el-GR" b="1" cap="all" dirty="0">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Υπότιτλος 2"/>
          <p:cNvSpPr>
            <a:spLocks noGrp="1"/>
          </p:cNvSpPr>
          <p:nvPr>
            <p:ph type="subTitle" idx="1"/>
          </p:nvPr>
        </p:nvSpPr>
        <p:spPr>
          <a:xfrm>
            <a:off x="539552" y="3356992"/>
            <a:ext cx="8064896" cy="3312368"/>
          </a:xfrm>
        </p:spPr>
        <p:style>
          <a:lnRef idx="3">
            <a:schemeClr val="lt1"/>
          </a:lnRef>
          <a:fillRef idx="1">
            <a:schemeClr val="accent4"/>
          </a:fillRef>
          <a:effectRef idx="1">
            <a:schemeClr val="accent4"/>
          </a:effectRef>
          <a:fontRef idx="minor">
            <a:schemeClr val="lt1"/>
          </a:fontRef>
        </p:style>
        <p:txBody>
          <a:bodyPr>
            <a:normAutofit fontScale="85000" lnSpcReduction="1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l-GR" dirty="0" smtClean="0"/>
              <a:t>Η </a:t>
            </a:r>
            <a:r>
              <a:rPr lang="el-GR" b="1" dirty="0" smtClean="0"/>
              <a:t>εξέγερση του Πολυτεχνείου</a:t>
            </a:r>
            <a:r>
              <a:rPr lang="el-GR" dirty="0" smtClean="0"/>
              <a:t> το 1973 ήταν μια μαζική διαδήλωση λαϊκής αντίθεσης στο καθεστώς της </a:t>
            </a:r>
            <a:r>
              <a:rPr lang="el-GR" dirty="0" smtClean="0">
                <a:hlinkClick r:id="rId2" tooltip="Χούντα των Συνταγματαρχών"/>
              </a:rPr>
              <a:t>Χούντας των Συνταγματαρχών</a:t>
            </a:r>
            <a:r>
              <a:rPr lang="el-GR" dirty="0" smtClean="0"/>
              <a:t>. Η εξέγερση ξεκίνησε στις </a:t>
            </a:r>
            <a:r>
              <a:rPr lang="el-GR" dirty="0" smtClean="0">
                <a:hlinkClick r:id="rId3" tooltip="14 Νοεμβρίου"/>
              </a:rPr>
              <a:t>14 Νοεμβρίου</a:t>
            </a:r>
            <a:r>
              <a:rPr lang="el-GR" dirty="0" smtClean="0"/>
              <a:t> </a:t>
            </a:r>
            <a:r>
              <a:rPr lang="el-GR" dirty="0" smtClean="0">
                <a:hlinkClick r:id="rId4" tooltip="1973"/>
              </a:rPr>
              <a:t>1973</a:t>
            </a:r>
            <a:r>
              <a:rPr lang="el-GR" dirty="0" smtClean="0"/>
              <a:t>, κλιμακώθηκε σχεδόν σε </a:t>
            </a:r>
            <a:r>
              <a:rPr lang="el-GR" dirty="0" err="1" smtClean="0"/>
              <a:t>αντιχουντική</a:t>
            </a:r>
            <a:r>
              <a:rPr lang="el-GR" dirty="0" smtClean="0"/>
              <a:t> επανάσταση και έληξε με αιματοχυσία το πρωί της </a:t>
            </a:r>
            <a:r>
              <a:rPr lang="el-GR" dirty="0" smtClean="0">
                <a:hlinkClick r:id="rId5" tooltip="17 Νοεμβρίου"/>
              </a:rPr>
              <a:t>17ης Νοεμβρίου</a:t>
            </a:r>
            <a:r>
              <a:rPr lang="el-GR" dirty="0" smtClean="0"/>
              <a:t>, μετά από μια σειρά γεγονότων που ξεκίνησαν με την είσοδο αρμάτων μάχης στον χώρο του </a:t>
            </a:r>
            <a:r>
              <a:rPr lang="el-GR" dirty="0" smtClean="0">
                <a:hlinkClick r:id="rId6" tooltip="Εθνικό Μετσόβιο Πολυτεχνείο"/>
              </a:rPr>
              <a:t>Πολυτεχνείου</a:t>
            </a:r>
            <a:r>
              <a:rPr lang="el-GR" dirty="0" smtClean="0"/>
              <a:t>.</a:t>
            </a:r>
            <a:endParaRPr lang="el-GR"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55663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2051720" y="476672"/>
            <a:ext cx="4572000" cy="6247864"/>
          </a:xfrm>
          <a:prstGeom prst="rect">
            <a:avLst/>
          </a:prstGeom>
        </p:spPr>
        <p:txBody>
          <a:bodyPr>
            <a:spAutoFit/>
          </a:bodyPr>
          <a:lstStyle/>
          <a:p>
            <a:r>
              <a:rPr lang="el-GR" sz="1600" dirty="0" smtClean="0"/>
              <a:t>Η </a:t>
            </a:r>
            <a:r>
              <a:rPr lang="el-GR" sz="1600" dirty="0" smtClean="0">
                <a:hlinkClick r:id="rId2" tooltip="Ελλάδα"/>
              </a:rPr>
              <a:t>Ελλάδα</a:t>
            </a:r>
            <a:r>
              <a:rPr lang="el-GR" sz="1600" dirty="0" smtClean="0"/>
              <a:t> βρισκόταν από τις </a:t>
            </a:r>
            <a:r>
              <a:rPr lang="el-GR" sz="1600" dirty="0" smtClean="0">
                <a:hlinkClick r:id="rId3" tooltip="21 Απριλίου"/>
              </a:rPr>
              <a:t>21 Απριλίου</a:t>
            </a:r>
            <a:r>
              <a:rPr lang="el-GR" sz="1600" dirty="0" smtClean="0"/>
              <a:t> </a:t>
            </a:r>
            <a:r>
              <a:rPr lang="el-GR" sz="1600" dirty="0" smtClean="0">
                <a:hlinkClick r:id="rId4" tooltip="1967"/>
              </a:rPr>
              <a:t>1967</a:t>
            </a:r>
            <a:r>
              <a:rPr lang="el-GR" sz="1600" dirty="0" smtClean="0"/>
              <a:t> υπό τη </a:t>
            </a:r>
            <a:r>
              <a:rPr lang="el-GR" sz="1600" dirty="0" smtClean="0">
                <a:hlinkClick r:id="rId5" tooltip="Δικτατορία"/>
              </a:rPr>
              <a:t>δικτατορική</a:t>
            </a:r>
            <a:r>
              <a:rPr lang="el-GR" sz="1600" dirty="0" smtClean="0"/>
              <a:t> διακυβέρνηση του στρατού, ενός καθεστώτος που είχε καταργήσει τις ατομικές ελευθερίες, είχε διαλύσει τα πολιτικά κόμματα και είχε εξορίσει, φυλακίσει και βασανίσει πολιτικούς και πολίτες με κριτήριο τις πολιτικές τους πεποιθήσεις.</a:t>
            </a:r>
          </a:p>
          <a:p>
            <a:r>
              <a:rPr lang="el-GR" sz="1600" dirty="0" smtClean="0"/>
              <a:t>Το 1973 βρίσκει τον ηγέτη της </a:t>
            </a:r>
            <a:r>
              <a:rPr lang="el-GR" sz="1600" dirty="0" smtClean="0">
                <a:hlinkClick r:id="rId6" tooltip="Χούντα"/>
              </a:rPr>
              <a:t>δικτατορίας</a:t>
            </a:r>
            <a:r>
              <a:rPr lang="el-GR" sz="1600" dirty="0" smtClean="0"/>
              <a:t>, </a:t>
            </a:r>
            <a:r>
              <a:rPr lang="el-GR" sz="1600" dirty="0" smtClean="0">
                <a:hlinkClick r:id="rId7" tooltip="Γεώργιος Παπαδόπουλος"/>
              </a:rPr>
              <a:t>Γεώργιο Παπαδόπουλο</a:t>
            </a:r>
            <a:r>
              <a:rPr lang="el-GR" sz="1600" dirty="0" smtClean="0"/>
              <a:t> να έχει ξεκινήσει μια </a:t>
            </a:r>
            <a:r>
              <a:rPr lang="el-GR" sz="1600" dirty="0" smtClean="0">
                <a:hlinkClick r:id="rId8" tooltip="Σχέδιο φιλελευθεροποίησης (Χούντα)"/>
              </a:rPr>
              <a:t>διαδικασία φιλελευθεροποίησης</a:t>
            </a:r>
            <a:r>
              <a:rPr lang="el-GR" sz="1600" dirty="0" smtClean="0"/>
              <a:t> του καθεστώτος, η οποία συμπεριλάμβανε την αποφυλάκιση των πολιτικών κρατουμένων και την μερική άρση της </a:t>
            </a:r>
            <a:r>
              <a:rPr lang="el-GR" sz="1600" dirty="0" smtClean="0">
                <a:hlinkClick r:id="rId9" tooltip="Λογοκρισία"/>
              </a:rPr>
              <a:t>λογοκρισίας</a:t>
            </a:r>
            <a:r>
              <a:rPr lang="el-GR" sz="1600" dirty="0" smtClean="0"/>
              <a:t>, καθώς και υποσχέσεις για νέο </a:t>
            </a:r>
            <a:r>
              <a:rPr lang="el-GR" sz="1600" dirty="0" smtClean="0">
                <a:hlinkClick r:id="rId10" tooltip="Σύνταγμα"/>
              </a:rPr>
              <a:t>σύνταγμα</a:t>
            </a:r>
            <a:r>
              <a:rPr lang="el-GR" sz="1600" dirty="0" smtClean="0"/>
              <a:t> και </a:t>
            </a:r>
            <a:r>
              <a:rPr lang="el-GR" sz="1600" dirty="0" smtClean="0">
                <a:hlinkClick r:id="rId11" tooltip="Εκλογές"/>
              </a:rPr>
              <a:t>εκλογές</a:t>
            </a:r>
            <a:r>
              <a:rPr lang="el-GR" sz="1600" dirty="0" smtClean="0"/>
              <a:t> στις </a:t>
            </a:r>
            <a:r>
              <a:rPr lang="el-GR" sz="1600" dirty="0" smtClean="0">
                <a:hlinkClick r:id="rId12" tooltip="10 Φεβρουαρίου"/>
              </a:rPr>
              <a:t>10 Φεβρουαρίου</a:t>
            </a:r>
            <a:r>
              <a:rPr lang="el-GR" sz="1600" dirty="0" smtClean="0"/>
              <a:t> </a:t>
            </a:r>
            <a:r>
              <a:rPr lang="el-GR" sz="1600" dirty="0" smtClean="0">
                <a:hlinkClick r:id="rId13" tooltip="1974"/>
              </a:rPr>
              <a:t>1974</a:t>
            </a:r>
            <a:r>
              <a:rPr lang="el-GR" sz="1600" dirty="0" smtClean="0"/>
              <a:t> για επιστροφή σε πολιτική διακυβέρνηση. Στελέχη της αντιπολίτευσης, μπόρεσαν έτσι να ξεκινήσουν πολιτική δράση ενάντια της χούντας. </a:t>
            </a:r>
            <a:r>
              <a:rPr lang="el-GR" sz="1600" baseline="30000" dirty="0" smtClean="0">
                <a:hlinkClick r:id="rId14"/>
              </a:rPr>
              <a:t>[1]</a:t>
            </a:r>
            <a:endParaRPr lang="el-GR" sz="1600" dirty="0" smtClean="0"/>
          </a:p>
          <a:p>
            <a:r>
              <a:rPr lang="el-GR" sz="1600" dirty="0" smtClean="0"/>
              <a:t>Η χούντα, στην προσπάθειά της να ελέγξει κάθε πλευρά της πολιτικής, είχε αναμιχθεί στον φοιτητικό </a:t>
            </a:r>
            <a:r>
              <a:rPr lang="el-GR" sz="1600" dirty="0" smtClean="0">
                <a:hlinkClick r:id="rId15" tooltip="Συνδικαλισμός (δεν έχει γραφτεί ακόμα)"/>
              </a:rPr>
              <a:t>συνδικαλισμό</a:t>
            </a:r>
            <a:r>
              <a:rPr lang="el-GR" sz="1600" dirty="0" smtClean="0"/>
              <a:t> από το 1967, απαγορεύοντας τις φοιτητικές εκλογές στα </a:t>
            </a:r>
            <a:r>
              <a:rPr lang="el-GR" sz="1600" dirty="0" smtClean="0">
                <a:hlinkClick r:id="rId16" tooltip="Πανεπιστήμιο"/>
              </a:rPr>
              <a:t>πανεπιστήμια</a:t>
            </a:r>
            <a:r>
              <a:rPr lang="el-GR" sz="1600" dirty="0" smtClean="0"/>
              <a:t>, στρατολογώντας υποχρεωτικά τους φοιτητές και επιβάλλοντας μη εκλεγμένους ηγέτες των </a:t>
            </a:r>
            <a:r>
              <a:rPr lang="el-GR" sz="1600" dirty="0" smtClean="0">
                <a:hlinkClick r:id="rId17" tooltip="Σύλλογος φοιτητών"/>
              </a:rPr>
              <a:t>φοιτητικών συλλόγων</a:t>
            </a:r>
            <a:r>
              <a:rPr lang="el-GR" sz="1600" dirty="0" smtClean="0"/>
              <a:t> στην </a:t>
            </a:r>
            <a:r>
              <a:rPr lang="el-GR" sz="1600" dirty="0" err="1" smtClean="0">
                <a:hlinkClick r:id="rId18" tooltip="Eθνική Φοιτητική Ένωση Eλλάδας (δεν έχει γραφτεί ακόμα)"/>
              </a:rPr>
              <a:t>Eθνική</a:t>
            </a:r>
            <a:r>
              <a:rPr lang="el-GR" sz="1600" dirty="0" smtClean="0">
                <a:hlinkClick r:id="rId18" tooltip="Eθνική Φοιτητική Ένωση Eλλάδας (δεν έχει γραφτεί ακόμα)"/>
              </a:rPr>
              <a:t> Φοιτητική Ένωση </a:t>
            </a:r>
            <a:r>
              <a:rPr lang="el-GR" sz="1600" dirty="0" err="1" smtClean="0">
                <a:hlinkClick r:id="rId18" tooltip="Eθνική Φοιτητική Ένωση Eλλάδας (δεν έχει γραφτεί ακόμα)"/>
              </a:rPr>
              <a:t>Eλλάδας</a:t>
            </a:r>
            <a:r>
              <a:rPr lang="el-GR" sz="1600" dirty="0" smtClean="0"/>
              <a:t> .</a:t>
            </a:r>
            <a:endParaRPr lang="el-GR" sz="1600" dirty="0"/>
          </a:p>
        </p:txBody>
      </p:sp>
      <p:sp>
        <p:nvSpPr>
          <p:cNvPr id="2" name="Κεραυνός 1"/>
          <p:cNvSpPr/>
          <p:nvPr/>
        </p:nvSpPr>
        <p:spPr>
          <a:xfrm>
            <a:off x="7423061" y="2060848"/>
            <a:ext cx="1440160" cy="2016224"/>
          </a:xfrm>
          <a:prstGeom prst="lightningBol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6829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3"/>
                                        </p:tgtEl>
                                      </p:cBhvr>
                                    </p:animEffect>
                                    <p:anim calcmode="lin" valueType="num">
                                      <p:cBhvr>
                                        <p:cTn id="7" dur="1822" tmFilter="0,0; 0.14,0.31; 0.43,0.73; 0.71,0.91; 1.0,1.0">
                                          <p:stCondLst>
                                            <p:cond delay="0"/>
                                          </p:stCondLst>
                                        </p:cTn>
                                        <p:tgtEl>
                                          <p:spTgt spid="3"/>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3"/>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3"/>
                                        </p:tgtEl>
                                        <p:attrNameLst>
                                          <p:attrName>ppt_y</p:attrName>
                                        </p:attrNameLst>
                                      </p:cBhvr>
                                      <p:tavLst>
                                        <p:tav tm="0">
                                          <p:val>
                                            <p:strVal val="ppt_y"/>
                                          </p:val>
                                        </p:tav>
                                        <p:tav tm="100000">
                                          <p:val>
                                            <p:strVal val="ppt_y+ppt_h"/>
                                          </p:val>
                                        </p:tav>
                                      </p:tavLst>
                                    </p:anim>
                                    <p:animScale>
                                      <p:cBhvr>
                                        <p:cTn id="14" dur="26">
                                          <p:stCondLst>
                                            <p:cond delay="620"/>
                                          </p:stCondLst>
                                        </p:cTn>
                                        <p:tgtEl>
                                          <p:spTgt spid="3"/>
                                        </p:tgtEl>
                                      </p:cBhvr>
                                      <p:to x="100000" y="60000"/>
                                    </p:animScale>
                                    <p:animScale>
                                      <p:cBhvr>
                                        <p:cTn id="15" dur="166" decel="50000">
                                          <p:stCondLst>
                                            <p:cond delay="646"/>
                                          </p:stCondLst>
                                        </p:cTn>
                                        <p:tgtEl>
                                          <p:spTgt spid="3"/>
                                        </p:tgtEl>
                                      </p:cBhvr>
                                      <p:to x="100000" y="100000"/>
                                    </p:animScale>
                                    <p:animScale>
                                      <p:cBhvr>
                                        <p:cTn id="16" dur="26">
                                          <p:stCondLst>
                                            <p:cond delay="1312"/>
                                          </p:stCondLst>
                                        </p:cTn>
                                        <p:tgtEl>
                                          <p:spTgt spid="3"/>
                                        </p:tgtEl>
                                      </p:cBhvr>
                                      <p:to x="100000" y="80000"/>
                                    </p:animScale>
                                    <p:animScale>
                                      <p:cBhvr>
                                        <p:cTn id="17" dur="166" decel="50000">
                                          <p:stCondLst>
                                            <p:cond delay="1338"/>
                                          </p:stCondLst>
                                        </p:cTn>
                                        <p:tgtEl>
                                          <p:spTgt spid="3"/>
                                        </p:tgtEl>
                                      </p:cBhvr>
                                      <p:to x="100000" y="100000"/>
                                    </p:animScale>
                                    <p:animScale>
                                      <p:cBhvr>
                                        <p:cTn id="18" dur="26">
                                          <p:stCondLst>
                                            <p:cond delay="1642"/>
                                          </p:stCondLst>
                                        </p:cTn>
                                        <p:tgtEl>
                                          <p:spTgt spid="3"/>
                                        </p:tgtEl>
                                      </p:cBhvr>
                                      <p:to x="100000" y="90000"/>
                                    </p:animScale>
                                    <p:animScale>
                                      <p:cBhvr>
                                        <p:cTn id="19" dur="166" decel="50000">
                                          <p:stCondLst>
                                            <p:cond delay="1668"/>
                                          </p:stCondLst>
                                        </p:cTn>
                                        <p:tgtEl>
                                          <p:spTgt spid="3"/>
                                        </p:tgtEl>
                                      </p:cBhvr>
                                      <p:to x="100000" y="100000"/>
                                    </p:animScale>
                                    <p:animScale>
                                      <p:cBhvr>
                                        <p:cTn id="20" dur="26">
                                          <p:stCondLst>
                                            <p:cond delay="1808"/>
                                          </p:stCondLst>
                                        </p:cTn>
                                        <p:tgtEl>
                                          <p:spTgt spid="3"/>
                                        </p:tgtEl>
                                      </p:cBhvr>
                                      <p:to x="100000" y="95000"/>
                                    </p:animScale>
                                    <p:animScale>
                                      <p:cBhvr>
                                        <p:cTn id="21" dur="166" decel="50000">
                                          <p:stCondLst>
                                            <p:cond delay="1834"/>
                                          </p:stCondLst>
                                        </p:cTn>
                                        <p:tgtEl>
                                          <p:spTgt spid="3"/>
                                        </p:tgtEl>
                                      </p:cBhvr>
                                      <p:to x="100000" y="100000"/>
                                    </p:animScale>
                                    <p:set>
                                      <p:cBhvr>
                                        <p:cTn id="22" dur="1" fill="hold">
                                          <p:stCondLst>
                                            <p:cond delay="1999"/>
                                          </p:stCondLst>
                                        </p:cTn>
                                        <p:tgtEl>
                                          <p:spTgt spid="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80">
                                          <p:stCondLst>
                                            <p:cond delay="0"/>
                                          </p:stCondLst>
                                        </p:cTn>
                                        <p:tgtEl>
                                          <p:spTgt spid="2"/>
                                        </p:tgtEl>
                                      </p:cBhvr>
                                    </p:animEffect>
                                    <p:anim calcmode="lin" valueType="num">
                                      <p:cBhvr>
                                        <p:cTn id="2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3" dur="26">
                                          <p:stCondLst>
                                            <p:cond delay="650"/>
                                          </p:stCondLst>
                                        </p:cTn>
                                        <p:tgtEl>
                                          <p:spTgt spid="2"/>
                                        </p:tgtEl>
                                      </p:cBhvr>
                                      <p:to x="100000" y="60000"/>
                                    </p:animScale>
                                    <p:animScale>
                                      <p:cBhvr>
                                        <p:cTn id="34" dur="166" decel="50000">
                                          <p:stCondLst>
                                            <p:cond delay="676"/>
                                          </p:stCondLst>
                                        </p:cTn>
                                        <p:tgtEl>
                                          <p:spTgt spid="2"/>
                                        </p:tgtEl>
                                      </p:cBhvr>
                                      <p:to x="100000" y="100000"/>
                                    </p:animScale>
                                    <p:animScale>
                                      <p:cBhvr>
                                        <p:cTn id="35" dur="26">
                                          <p:stCondLst>
                                            <p:cond delay="1312"/>
                                          </p:stCondLst>
                                        </p:cTn>
                                        <p:tgtEl>
                                          <p:spTgt spid="2"/>
                                        </p:tgtEl>
                                      </p:cBhvr>
                                      <p:to x="100000" y="80000"/>
                                    </p:animScale>
                                    <p:animScale>
                                      <p:cBhvr>
                                        <p:cTn id="36" dur="166" decel="50000">
                                          <p:stCondLst>
                                            <p:cond delay="1338"/>
                                          </p:stCondLst>
                                        </p:cTn>
                                        <p:tgtEl>
                                          <p:spTgt spid="2"/>
                                        </p:tgtEl>
                                      </p:cBhvr>
                                      <p:to x="100000" y="100000"/>
                                    </p:animScale>
                                    <p:animScale>
                                      <p:cBhvr>
                                        <p:cTn id="37" dur="26">
                                          <p:stCondLst>
                                            <p:cond delay="1642"/>
                                          </p:stCondLst>
                                        </p:cTn>
                                        <p:tgtEl>
                                          <p:spTgt spid="2"/>
                                        </p:tgtEl>
                                      </p:cBhvr>
                                      <p:to x="100000" y="90000"/>
                                    </p:animScale>
                                    <p:animScale>
                                      <p:cBhvr>
                                        <p:cTn id="38" dur="166" decel="50000">
                                          <p:stCondLst>
                                            <p:cond delay="1668"/>
                                          </p:stCondLst>
                                        </p:cTn>
                                        <p:tgtEl>
                                          <p:spTgt spid="2"/>
                                        </p:tgtEl>
                                      </p:cBhvr>
                                      <p:to x="100000" y="100000"/>
                                    </p:animScale>
                                    <p:animScale>
                                      <p:cBhvr>
                                        <p:cTn id="39" dur="26">
                                          <p:stCondLst>
                                            <p:cond delay="1808"/>
                                          </p:stCondLst>
                                        </p:cTn>
                                        <p:tgtEl>
                                          <p:spTgt spid="2"/>
                                        </p:tgtEl>
                                      </p:cBhvr>
                                      <p:to x="100000" y="95000"/>
                                    </p:animScale>
                                    <p:animScale>
                                      <p:cBhvr>
                                        <p:cTn id="4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1700809"/>
            <a:ext cx="7772400" cy="1899642"/>
          </a:xfrm>
        </p:spPr>
        <p:txBody>
          <a:bodyPr/>
          <a:lstStyle/>
          <a:p>
            <a:endParaRPr lang="el-GR" dirty="0"/>
          </a:p>
        </p:txBody>
      </p:sp>
      <p:sp>
        <p:nvSpPr>
          <p:cNvPr id="3" name="Υπότιτλος 2"/>
          <p:cNvSpPr>
            <a:spLocks noGrp="1"/>
          </p:cNvSpPr>
          <p:nvPr>
            <p:ph type="subTitle" idx="1"/>
          </p:nvPr>
        </p:nvSpPr>
        <p:spPr/>
        <p:txBody>
          <a:bodyPr/>
          <a:lstStyle/>
          <a:p>
            <a:endParaRPr lang="el-G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51" y="-34300"/>
            <a:ext cx="9157912" cy="6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295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62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935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3074"/>
                                        </p:tgtEl>
                                      </p:cBhvr>
                                    </p:animEffect>
                                    <p:set>
                                      <p:cBhvr>
                                        <p:cTn id="7" dur="1" fill="hold">
                                          <p:stCondLst>
                                            <p:cond delay="1999"/>
                                          </p:stCondLst>
                                        </p:cTn>
                                        <p:tgtEl>
                                          <p:spTgt spid="30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15880"/>
            <a:ext cx="9252519" cy="684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815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Καρδιά 1"/>
          <p:cNvSpPr/>
          <p:nvPr/>
        </p:nvSpPr>
        <p:spPr>
          <a:xfrm>
            <a:off x="7596336" y="404664"/>
            <a:ext cx="1368152" cy="1080120"/>
          </a:xfrm>
          <a:prstGeom prst="hear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3" name="TextBox 2"/>
          <p:cNvSpPr txBox="1"/>
          <p:nvPr/>
        </p:nvSpPr>
        <p:spPr>
          <a:xfrm>
            <a:off x="1043608" y="4869160"/>
            <a:ext cx="6912768" cy="400110"/>
          </a:xfrm>
          <a:prstGeom prst="rect">
            <a:avLst/>
          </a:prstGeom>
          <a:noFill/>
        </p:spPr>
        <p:txBody>
          <a:bodyPr wrap="square" rtlCol="0">
            <a:spAutoFit/>
          </a:bodyPr>
          <a:lstStyle/>
          <a:p>
            <a:r>
              <a:rPr lang="el-GR" sz="2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ΕΛΙΣΑΒΕΤ   ΦΑΙΗ  ΑΝΝΑ</a:t>
            </a:r>
            <a:endParaRPr lang="el-GR" sz="2000" dirty="0">
              <a:solidFill>
                <a:srgbClr val="FFFF00"/>
              </a:solidFill>
            </a:endParaRPr>
          </a:p>
        </p:txBody>
      </p:sp>
    </p:spTree>
    <p:extLst>
      <p:ext uri="{BB962C8B-B14F-4D97-AF65-F5344CB8AC3E}">
        <p14:creationId xmlns:p14="http://schemas.microsoft.com/office/powerpoint/2010/main" val="1151143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098"/>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grpId="0"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gtEl>
                                        <p:attrNameLst>
                                          <p:attrName>ppt_x</p:attrName>
                                          <p:attrName>ppt_y</p:attrName>
                                        </p:attrNameLst>
                                      </p:cBhvr>
                                    </p:animMotion>
                                    <p:animRot by="1500000">
                                      <p:cBhvr>
                                        <p:cTn id="11" dur="125" fill="hold">
                                          <p:stCondLst>
                                            <p:cond delay="0"/>
                                          </p:stCondLst>
                                        </p:cTn>
                                        <p:tgtEl>
                                          <p:spTgt spid="3"/>
                                        </p:tgtEl>
                                        <p:attrNameLst>
                                          <p:attrName>r</p:attrName>
                                        </p:attrNameLst>
                                      </p:cBhvr>
                                    </p:animRot>
                                    <p:animRot by="-1500000">
                                      <p:cBhvr>
                                        <p:cTn id="12" dur="125" fill="hold">
                                          <p:stCondLst>
                                            <p:cond delay="125"/>
                                          </p:stCondLst>
                                        </p:cTn>
                                        <p:tgtEl>
                                          <p:spTgt spid="3"/>
                                        </p:tgtEl>
                                        <p:attrNameLst>
                                          <p:attrName>r</p:attrName>
                                        </p:attrNameLst>
                                      </p:cBhvr>
                                    </p:animRot>
                                    <p:animRot by="-1500000">
                                      <p:cBhvr>
                                        <p:cTn id="13" dur="125" fill="hold">
                                          <p:stCondLst>
                                            <p:cond delay="250"/>
                                          </p:stCondLst>
                                        </p:cTn>
                                        <p:tgtEl>
                                          <p:spTgt spid="3"/>
                                        </p:tgtEl>
                                        <p:attrNameLst>
                                          <p:attrName>r</p:attrName>
                                        </p:attrNameLst>
                                      </p:cBhvr>
                                    </p:animRot>
                                    <p:animRot by="1500000">
                                      <p:cBhvr>
                                        <p:cTn id="14" dur="125" fill="hold">
                                          <p:stCondLst>
                                            <p:cond delay="375"/>
                                          </p:stCondLst>
                                        </p:cTn>
                                        <p:tgtEl>
                                          <p:spTgt spid="3"/>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26" presetClass="emph" presetSubtype="0" fill="hold" grpId="0" nodeType="clickEffect">
                                  <p:stCondLst>
                                    <p:cond delay="0"/>
                                  </p:stCondLst>
                                  <p:childTnLst>
                                    <p:animEffect transition="out" filter="fade">
                                      <p:cBhvr>
                                        <p:cTn id="18" dur="500" tmFilter="0, 0; .2, .5; .8, .5; 1, 0"/>
                                        <p:tgtEl>
                                          <p:spTgt spid="2"/>
                                        </p:tgtEl>
                                      </p:cBhvr>
                                    </p:animEffect>
                                    <p:animScale>
                                      <p:cBhvr>
                                        <p:cTn id="19"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TotalTime>
  <Words>228</Words>
  <Application>Microsoft Office PowerPoint</Application>
  <PresentationFormat>Προβολή στην οθόνη (4:3)</PresentationFormat>
  <Paragraphs>6</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17 νοεμβριου ΄73 πολυτεχνειο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νοεμβριου ΄73 πολυτεχνειο</dc:title>
  <dc:creator>sxoleio</dc:creator>
  <cp:lastModifiedBy>sxoleio</cp:lastModifiedBy>
  <cp:revision>6</cp:revision>
  <dcterms:created xsi:type="dcterms:W3CDTF">2011-11-16T08:59:31Z</dcterms:created>
  <dcterms:modified xsi:type="dcterms:W3CDTF">2011-11-21T11:49:39Z</dcterms:modified>
</cp:coreProperties>
</file>