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61" r:id="rId4"/>
    <p:sldId id="259" r:id="rId5"/>
    <p:sldId id="258" r:id="rId6"/>
    <p:sldId id="260"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E4245A-5EC1-487F-971E-549C621F48C7}" type="datetimeFigureOut">
              <a:rPr lang="el-GR" smtClean="0"/>
              <a:t>6/12/2011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C8CF0-E2B3-4467-897E-A257365A65CA}" type="slidenum">
              <a:rPr lang="el-GR" smtClean="0"/>
              <a:t>‹#›</a:t>
            </a:fld>
            <a:endParaRPr lang="el-GR"/>
          </a:p>
        </p:txBody>
      </p:sp>
    </p:spTree>
    <p:extLst>
      <p:ext uri="{BB962C8B-B14F-4D97-AF65-F5344CB8AC3E}">
        <p14:creationId xmlns:p14="http://schemas.microsoft.com/office/powerpoint/2010/main" val="2124883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5C8CF0-E2B3-4467-897E-A257365A65CA}" type="slidenum">
              <a:rPr lang="el-GR" smtClean="0"/>
              <a:t>1</a:t>
            </a:fld>
            <a:endParaRPr lang="el-GR"/>
          </a:p>
        </p:txBody>
      </p:sp>
    </p:spTree>
    <p:extLst>
      <p:ext uri="{BB962C8B-B14F-4D97-AF65-F5344CB8AC3E}">
        <p14:creationId xmlns:p14="http://schemas.microsoft.com/office/powerpoint/2010/main" val="202208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Τίτλος 13"/>
          <p:cNvSpPr>
            <a:spLocks noGrp="1"/>
          </p:cNvSpPr>
          <p:nvPr>
            <p:ph type="ctrTitle"/>
          </p:nvPr>
        </p:nvSpPr>
        <p:spPr>
          <a:xfrm>
            <a:off x="1432560" y="359898"/>
            <a:ext cx="7406640" cy="1472184"/>
          </a:xfrm>
        </p:spPr>
        <p:txBody>
          <a:bodyPr anchor="b"/>
          <a:lstStyle>
            <a:lvl1pPr algn="l">
              <a:defRPr/>
            </a:lvl1pPr>
            <a:extLst/>
          </a:lstStyle>
          <a:p>
            <a:r>
              <a:rPr kumimoji="0" lang="el-GR" smtClean="0"/>
              <a:t>Στυλ κύριου τίτλου</a:t>
            </a:r>
            <a:endParaRPr kumimoji="0" lang="en-US"/>
          </a:p>
        </p:txBody>
      </p:sp>
      <p:sp>
        <p:nvSpPr>
          <p:cNvPr id="22" name="Υπότιτλο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7" name="Θέση ημερομηνίας 6"/>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20" name="Θέση υποσέλιδου 19"/>
          <p:cNvSpPr>
            <a:spLocks noGrp="1"/>
          </p:cNvSpPr>
          <p:nvPr>
            <p:ph type="ftr" sz="quarter" idx="11"/>
          </p:nvPr>
        </p:nvSpPr>
        <p:spPr/>
        <p:txBody>
          <a:bodyPr/>
          <a:lstStyle>
            <a:extLst/>
          </a:lstStyle>
          <a:p>
            <a:endParaRPr lang="el-GR"/>
          </a:p>
        </p:txBody>
      </p:sp>
      <p:sp>
        <p:nvSpPr>
          <p:cNvPr id="10" name="Θέση αριθμού διαφάνειας 9"/>
          <p:cNvSpPr>
            <a:spLocks noGrp="1"/>
          </p:cNvSpPr>
          <p:nvPr>
            <p:ph type="sldNum" sz="quarter" idx="12"/>
          </p:nvPr>
        </p:nvSpPr>
        <p:spPr/>
        <p:txBody>
          <a:bodyPr/>
          <a:lstStyle>
            <a:extLst/>
          </a:lstStyle>
          <a:p>
            <a:fld id="{540BACC9-89E4-41FD-8C76-C88C89BC073A}" type="slidenum">
              <a:rPr lang="el-GR" smtClean="0"/>
              <a:t>‹#›</a:t>
            </a:fld>
            <a:endParaRPr lang="el-GR"/>
          </a:p>
        </p:txBody>
      </p:sp>
      <p:sp>
        <p:nvSpPr>
          <p:cNvPr id="8" name="Έλλειψη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Έλλειψη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58000" y="274639"/>
            <a:ext cx="1828800" cy="5851525"/>
          </a:xfrm>
        </p:spPr>
        <p:txBody>
          <a:bodyPr vert="eaVe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Ορθογώνιο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Τίτλο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540BACC9-89E4-41FD-8C76-C88C89BC073A}" type="slidenum">
              <a:rPr lang="el-GR" smtClean="0"/>
              <a:t>‹#›</a:t>
            </a:fld>
            <a:endParaRPr lang="el-GR"/>
          </a:p>
        </p:txBody>
      </p:sp>
      <p:sp>
        <p:nvSpPr>
          <p:cNvPr id="10" name="Ορθογώνιο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Έλλειψη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Έλλειψη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nchor="ct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Ορθογώνιο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Θέση ημερομηνίας 1"/>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3" name="Θέση υποσέλιδου 2"/>
          <p:cNvSpPr>
            <a:spLocks noGrp="1"/>
          </p:cNvSpPr>
          <p:nvPr>
            <p:ph type="ftr" sz="quarter" idx="11"/>
          </p:nvPr>
        </p:nvSpPr>
        <p:spPr/>
        <p:txBody>
          <a:bodyPr/>
          <a:lstStyle>
            <a:extLst/>
          </a:lstStyle>
          <a:p>
            <a:endParaRPr lang="el-GR"/>
          </a:p>
        </p:txBody>
      </p:sp>
      <p:sp>
        <p:nvSpPr>
          <p:cNvPr id="4" name="Θέση αριθμού διαφάνειας 3"/>
          <p:cNvSpPr>
            <a:spLocks noGrp="1"/>
          </p:cNvSpPr>
          <p:nvPr>
            <p:ph type="sldNum" sz="quarter" idx="12"/>
          </p:nvPr>
        </p:nvSpPr>
        <p:spPr/>
        <p:txBody>
          <a:bodyPr/>
          <a:lstStyle>
            <a:extLst/>
          </a:lstStyle>
          <a:p>
            <a:fld id="{540BACC9-89E4-41FD-8C76-C88C89BC073A}" type="slidenum">
              <a:rPr lang="el-GR" smtClean="0"/>
              <a:t>‹#›</a:t>
            </a:fld>
            <a:endParaRPr lang="el-GR"/>
          </a:p>
        </p:txBody>
      </p:sp>
      <p:sp>
        <p:nvSpPr>
          <p:cNvPr id="6" name="Ορθογώνιο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540BACC9-89E4-41FD-8C76-C88C89BC073A}"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extLst/>
          </a:lstStyle>
          <a:p>
            <a:fld id="{52D7FA23-04F7-41E3-91FF-B7541CD1CA8F}" type="datetimeFigureOut">
              <a:rPr lang="el-GR" smtClean="0"/>
              <a:t>6/12/2011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540BACC9-89E4-41FD-8C76-C88C89BC073A}" type="slidenum">
              <a:rPr lang="el-GR" smtClean="0"/>
              <a:t>‹#›</a:t>
            </a:fld>
            <a:endParaRPr lang="el-GR"/>
          </a:p>
        </p:txBody>
      </p:sp>
      <p:sp>
        <p:nvSpPr>
          <p:cNvPr id="8" name="Ορθογώνιο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Θέση εικόνας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Διάγραμμα ροής: Διεργασία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Διάγραμμα ροής: Διεργασία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Θέση κειμένου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Πίτα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Έλλειψη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Κουλούρα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Ορθογώνιο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Θέση τίτλου 4"/>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Στυλ κύριου τίτλου</a:t>
            </a:r>
            <a:endParaRPr kumimoji="0" lang="en-US"/>
          </a:p>
        </p:txBody>
      </p:sp>
      <p:sp>
        <p:nvSpPr>
          <p:cNvPr id="9" name="Θέση κειμένου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2D7FA23-04F7-41E3-91FF-B7541CD1CA8F}" type="datetimeFigureOut">
              <a:rPr lang="el-GR" smtClean="0"/>
              <a:t>6/12/2011</a:t>
            </a:fld>
            <a:endParaRPr lang="el-GR"/>
          </a:p>
        </p:txBody>
      </p:sp>
      <p:sp>
        <p:nvSpPr>
          <p:cNvPr id="10" name="Θέση υποσέλιδου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Θέση αριθμού διαφάνειας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0BACC9-89E4-41FD-8C76-C88C89BC073A}" type="slidenum">
              <a:rPr lang="el-GR" smtClean="0"/>
              <a:t>‹#›</a:t>
            </a:fld>
            <a:endParaRPr lang="el-GR"/>
          </a:p>
        </p:txBody>
      </p:sp>
      <p:sp>
        <p:nvSpPr>
          <p:cNvPr id="15" name="Ορθογώνιο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dirty="0" smtClean="0"/>
              <a:t>   </a:t>
            </a:r>
            <a:endParaRPr lang="el-GR" dirty="0"/>
          </a:p>
        </p:txBody>
      </p:sp>
      <p:sp>
        <p:nvSpPr>
          <p:cNvPr id="3" name="Υπότιτλος 2"/>
          <p:cNvSpPr>
            <a:spLocks noGrp="1"/>
          </p:cNvSpPr>
          <p:nvPr>
            <p:ph type="subTitle" idx="1"/>
          </p:nvPr>
        </p:nvSpPr>
        <p:spPr>
          <a:xfrm>
            <a:off x="1331640" y="404664"/>
            <a:ext cx="7406640" cy="1752600"/>
          </a:xfrm>
        </p:spPr>
        <p:txBody>
          <a:bodyPr/>
          <a:lstStyle/>
          <a:p>
            <a:r>
              <a:rPr lang="el-GR" dirty="0" smtClean="0"/>
              <a:t>   </a:t>
            </a:r>
            <a:r>
              <a:rPr lang="el-GR" sz="3200" dirty="0" smtClean="0">
                <a:solidFill>
                  <a:srgbClr val="FF0000"/>
                </a:solidFill>
              </a:rPr>
              <a:t>ΧΡΙΣΤΟΥΓΕΝΝΙΑΤΙΚΟΣ   ΣΤΟΛΙΣΜΟΣ </a:t>
            </a:r>
            <a:r>
              <a:rPr lang="el-GR" sz="2800" dirty="0" smtClean="0">
                <a:solidFill>
                  <a:srgbClr val="FF0000"/>
                </a:solidFill>
              </a:rPr>
              <a:t>!!!!!</a:t>
            </a:r>
            <a:endParaRPr lang="el-GR" sz="2800" dirty="0">
              <a:solidFill>
                <a:srgbClr val="FF0000"/>
              </a:solidFill>
            </a:endParaRPr>
          </a:p>
        </p:txBody>
      </p:sp>
      <p:pic>
        <p:nvPicPr>
          <p:cNvPr id="4" name="Εικόνα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1052736"/>
            <a:ext cx="4588884" cy="5457653"/>
          </a:xfrm>
          <a:prstGeom prst="rect">
            <a:avLst/>
          </a:prstGeom>
          <a:ln>
            <a:noFill/>
          </a:ln>
          <a:effectLst>
            <a:softEdge rad="112500"/>
          </a:effectLst>
        </p:spPr>
      </p:pic>
    </p:spTree>
    <p:extLst>
      <p:ext uri="{BB962C8B-B14F-4D97-AF65-F5344CB8AC3E}">
        <p14:creationId xmlns:p14="http://schemas.microsoft.com/office/powerpoint/2010/main" val="138205680"/>
      </p:ext>
    </p:extLst>
  </p:cSld>
  <p:clrMapOvr>
    <a:masterClrMapping/>
  </p:clrMapOvr>
  <mc:AlternateContent xmlns:mc="http://schemas.openxmlformats.org/markup-compatibility/2006">
    <mc:Choice xmlns:p14="http://schemas.microsoft.com/office/powerpoint/2010/main" Requires="p14">
      <p:transition spd="slow" p14:dur="1400">
        <p14:ripple/>
        <p:sndAc>
          <p:stSnd>
            <p:snd r:embed="rId3" name="cashreg.wav"/>
          </p:stSnd>
        </p:sndAc>
      </p:transition>
    </mc:Choice>
    <mc:Fallback>
      <p:transition spd="slow">
        <p:fade/>
        <p:sndAc>
          <p:stSnd>
            <p:snd r:embed="rId3" name="cashreg.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   ΕΣΩΤΕΡΙΚΗ ΔΙΑΚΟΣΜΗΣΗ</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2400" dirty="0">
                <a:solidFill>
                  <a:schemeClr val="accent5">
                    <a:lumMod val="75000"/>
                  </a:schemeClr>
                </a:solidFill>
              </a:rPr>
              <a:t>Ο στολισμός του σπιτιού και του χριστουγεννιάτικου δέντρου, την περίοδο των </a:t>
            </a:r>
            <a:r>
              <a:rPr lang="el-GR" sz="2400" dirty="0" err="1">
                <a:solidFill>
                  <a:schemeClr val="accent5">
                    <a:lumMod val="75000"/>
                  </a:schemeClr>
                </a:solidFill>
              </a:rPr>
              <a:t>χριστουγέννων</a:t>
            </a:r>
            <a:r>
              <a:rPr lang="el-GR" sz="2400" dirty="0">
                <a:solidFill>
                  <a:schemeClr val="accent5">
                    <a:lumMod val="75000"/>
                  </a:schemeClr>
                </a:solidFill>
              </a:rPr>
              <a:t>, είναι μία διαδικασία που δίνει χαρά τόσο στα παιδιά, όσο και στους </a:t>
            </a:r>
            <a:r>
              <a:rPr lang="el-GR" sz="2400" dirty="0" err="1" smtClean="0">
                <a:solidFill>
                  <a:schemeClr val="accent5">
                    <a:lumMod val="75000"/>
                  </a:schemeClr>
                </a:solidFill>
              </a:rPr>
              <a:t>ενήλικες.Μία</a:t>
            </a:r>
            <a:r>
              <a:rPr lang="el-GR" sz="2400" dirty="0" smtClean="0">
                <a:solidFill>
                  <a:schemeClr val="accent5">
                    <a:lumMod val="75000"/>
                  </a:schemeClr>
                </a:solidFill>
              </a:rPr>
              <a:t> </a:t>
            </a:r>
            <a:r>
              <a:rPr lang="el-GR" sz="2400" dirty="0">
                <a:solidFill>
                  <a:schemeClr val="accent5">
                    <a:lumMod val="75000"/>
                  </a:schemeClr>
                </a:solidFill>
              </a:rPr>
              <a:t>ακόμη πρόταση για το </a:t>
            </a:r>
            <a:r>
              <a:rPr lang="el-GR" sz="2400" dirty="0" smtClean="0">
                <a:solidFill>
                  <a:schemeClr val="accent5">
                    <a:lumMod val="75000"/>
                  </a:schemeClr>
                </a:solidFill>
              </a:rPr>
              <a:t>χριστουγεννιάτικα στολίδια </a:t>
            </a:r>
            <a:r>
              <a:rPr lang="el-GR" sz="2400" dirty="0">
                <a:solidFill>
                  <a:schemeClr val="accent5">
                    <a:lumMod val="75000"/>
                  </a:schemeClr>
                </a:solidFill>
              </a:rPr>
              <a:t>είναι οι γιρλάντες σε συνδυασμό με διάφορα σχέδια στολιδιών, όπως κλαράκια, μπάλες, παιχνιδάκια, χριστουγεννιάτικες κάλτσες. Σε αυτή την περίπτωση το δέντρο είναι φορτωμένο αλλά εντυπωσιακό εξίσου. Μία πρόταση για τη διακόσμηση του δέντρου σας, η οποία θα δώσει ιδιαίτερη χαρά στα παιδιά, είναι να το στολίσετε με σοκολάτες </a:t>
            </a:r>
            <a:r>
              <a:rPr lang="el-GR" sz="2400" dirty="0" smtClean="0">
                <a:solidFill>
                  <a:schemeClr val="accent5">
                    <a:lumMod val="75000"/>
                  </a:schemeClr>
                </a:solidFill>
              </a:rPr>
              <a:t>(σε </a:t>
            </a:r>
            <a:r>
              <a:rPr lang="el-GR" sz="2400" dirty="0">
                <a:solidFill>
                  <a:schemeClr val="accent5">
                    <a:lumMod val="75000"/>
                  </a:schemeClr>
                </a:solidFill>
              </a:rPr>
              <a:t>χριστουγεννιάτικα σχέδια), καραμέλες, ζαχαρωτά και γλειφιτζούρια.</a:t>
            </a:r>
            <a:br>
              <a:rPr lang="el-GR" sz="2400" dirty="0">
                <a:solidFill>
                  <a:schemeClr val="accent5">
                    <a:lumMod val="75000"/>
                  </a:schemeClr>
                </a:solidFill>
              </a:rPr>
            </a:br>
            <a:r>
              <a:rPr lang="el-GR" sz="2400" dirty="0">
                <a:solidFill>
                  <a:schemeClr val="accent5">
                    <a:lumMod val="75000"/>
                  </a:schemeClr>
                </a:solidFill>
              </a:rPr>
              <a:t>Μία εκκεντρική ιδέα είναι η επιλογή ενός φούξια δέντρου και ο στολισμός του με ασημένιες μπάλες και φωτάκια.</a:t>
            </a:r>
            <a:br>
              <a:rPr lang="el-GR" sz="2400" dirty="0">
                <a:solidFill>
                  <a:schemeClr val="accent5">
                    <a:lumMod val="75000"/>
                  </a:schemeClr>
                </a:solidFill>
              </a:rPr>
            </a:br>
            <a:r>
              <a:rPr lang="el-GR" sz="2400" dirty="0">
                <a:solidFill>
                  <a:schemeClr val="accent5">
                    <a:lumMod val="75000"/>
                  </a:schemeClr>
                </a:solidFill>
              </a:rPr>
              <a:t>Υπάρχει μεγάλη επιλογή δέντρων και αξεσουάρ για το στολισμό του, για όλα τα γούστα και για όλα τα βαλάντια.</a:t>
            </a:r>
          </a:p>
          <a:p>
            <a:endParaRPr lang="el-GR" sz="2400" dirty="0">
              <a:solidFill>
                <a:srgbClr val="FFC000"/>
              </a:solidFill>
            </a:endParaRPr>
          </a:p>
        </p:txBody>
      </p:sp>
    </p:spTree>
    <p:extLst>
      <p:ext uri="{BB962C8B-B14F-4D97-AF65-F5344CB8AC3E}">
        <p14:creationId xmlns:p14="http://schemas.microsoft.com/office/powerpoint/2010/main" val="435815520"/>
      </p:ext>
    </p:extLst>
  </p:cSld>
  <p:clrMapOvr>
    <a:masterClrMapping/>
  </p:clrMapOvr>
  <mc:AlternateContent xmlns:mc="http://schemas.openxmlformats.org/markup-compatibility/2006">
    <mc:Choice xmlns:p14="http://schemas.microsoft.com/office/powerpoint/2010/main" Requires="p14">
      <p:transition spd="slow" p14:dur="1500">
        <p:split orient="vert"/>
        <p:sndAc>
          <p:stSnd>
            <p:snd r:embed="rId2" name="cashreg.wav"/>
          </p:stSnd>
        </p:sndAc>
      </p:transition>
    </mc:Choice>
    <mc:Fallback>
      <p:transition spd="slow">
        <p:split orient="vert"/>
        <p:sndAc>
          <p:stSnd>
            <p:snd r:embed="rId2" name="cashreg.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95736" y="260648"/>
            <a:ext cx="6088720" cy="1138138"/>
          </a:xfrm>
        </p:spPr>
        <p:txBody>
          <a:bodyPr>
            <a:normAutofit fontScale="90000"/>
          </a:bodyPr>
          <a:lstStyle/>
          <a:p>
            <a:r>
              <a:rPr lang="el-GR" dirty="0" smtClean="0"/>
              <a:t>   ΧΡΙΣΤΟΥΓΕΝΝΙΑΤΙΚΟΣ ΣΤΟΛΙΣΜΟΣ   ΤΡΑΠΕΖΙΟΥ  </a:t>
            </a:r>
            <a:endParaRPr lang="el-GR" dirty="0"/>
          </a:p>
        </p:txBody>
      </p:sp>
      <p:sp>
        <p:nvSpPr>
          <p:cNvPr id="3" name="Θέση περιεχομένου 2"/>
          <p:cNvSpPr>
            <a:spLocks noGrp="1"/>
          </p:cNvSpPr>
          <p:nvPr>
            <p:ph idx="1"/>
          </p:nvPr>
        </p:nvSpPr>
        <p:spPr/>
        <p:txBody>
          <a:bodyPr>
            <a:normAutofit lnSpcReduction="10000"/>
          </a:bodyPr>
          <a:lstStyle/>
          <a:p>
            <a:r>
              <a:rPr lang="el-GR" sz="2400" dirty="0">
                <a:solidFill>
                  <a:schemeClr val="bg2">
                    <a:lumMod val="25000"/>
                  </a:schemeClr>
                </a:solidFill>
              </a:rPr>
              <a:t>Σκεφτήκατε ποτέ ότι τα πορτοκάλια εκτός από τις βιταμίνες μπορούν να μας προσφέρουν ένα υπέροχο ντεκόρ για το χριστουγεννιάτικο τραπέζι; Επιλέξτε γυάλινες βάσεις σε διάφορα μεγέθη και χρώματα ή γυάλινες </a:t>
            </a:r>
            <a:r>
              <a:rPr lang="el-GR" sz="2400" dirty="0" err="1">
                <a:solidFill>
                  <a:schemeClr val="bg2">
                    <a:lumMod val="25000"/>
                  </a:schemeClr>
                </a:solidFill>
              </a:rPr>
              <a:t>μπωλιέρες</a:t>
            </a:r>
            <a:r>
              <a:rPr lang="el-GR" sz="2400" dirty="0">
                <a:solidFill>
                  <a:schemeClr val="bg2">
                    <a:lumMod val="25000"/>
                  </a:schemeClr>
                </a:solidFill>
              </a:rPr>
              <a:t> και δημιουργήστε μια σύνθεση από πορτοκάλια, προσθέτοντας κουκουνάρια, ξηρούς καρπούς ή φρέσκα </a:t>
            </a:r>
            <a:r>
              <a:rPr lang="el-GR" sz="2400" dirty="0" smtClean="0">
                <a:solidFill>
                  <a:schemeClr val="bg2">
                    <a:lumMod val="25000"/>
                  </a:schemeClr>
                </a:solidFill>
              </a:rPr>
              <a:t>λουλούδια. </a:t>
            </a:r>
            <a:r>
              <a:rPr lang="el-GR" sz="2400" dirty="0">
                <a:solidFill>
                  <a:schemeClr val="bg2">
                    <a:lumMod val="25000"/>
                  </a:schemeClr>
                </a:solidFill>
              </a:rPr>
              <a:t>Στο </a:t>
            </a:r>
            <a:r>
              <a:rPr lang="el-GR" sz="2400" dirty="0" err="1">
                <a:solidFill>
                  <a:schemeClr val="bg2">
                    <a:lumMod val="25000"/>
                  </a:schemeClr>
                </a:solidFill>
              </a:rPr>
              <a:t>συνδιασμό</a:t>
            </a:r>
            <a:r>
              <a:rPr lang="el-GR" sz="2400" dirty="0">
                <a:solidFill>
                  <a:schemeClr val="bg2">
                    <a:lumMod val="25000"/>
                  </a:schemeClr>
                </a:solidFill>
              </a:rPr>
              <a:t> των χρωμάτων θα προσέξουμε, ένα από όλα τα χρώματα να είναι το </a:t>
            </a:r>
            <a:r>
              <a:rPr lang="el-GR" sz="2400" dirty="0" err="1">
                <a:solidFill>
                  <a:schemeClr val="bg2">
                    <a:lumMod val="25000"/>
                  </a:schemeClr>
                </a:solidFill>
              </a:rPr>
              <a:t>κυριάρχο</a:t>
            </a:r>
            <a:r>
              <a:rPr lang="el-GR" sz="2400" dirty="0">
                <a:solidFill>
                  <a:schemeClr val="bg2">
                    <a:lumMod val="25000"/>
                  </a:schemeClr>
                </a:solidFill>
              </a:rPr>
              <a:t> σε σχέση με τα </a:t>
            </a:r>
            <a:r>
              <a:rPr lang="el-GR" sz="2400" dirty="0" smtClean="0">
                <a:solidFill>
                  <a:schemeClr val="bg2">
                    <a:lumMod val="25000"/>
                  </a:schemeClr>
                </a:solidFill>
              </a:rPr>
              <a:t>υπόλοιπα.</a:t>
            </a:r>
            <a:r>
              <a:rPr lang="el-GR" sz="2400" dirty="0">
                <a:solidFill>
                  <a:schemeClr val="bg2">
                    <a:lumMod val="25000"/>
                  </a:schemeClr>
                </a:solidFill>
              </a:rPr>
              <a:t> Μπορείτε να διακοσμήσετε ένα στεφάνι με αποξηραμένα πορτοκάλια και άλλα φρούτα και να το στολίσετε πάνω από το τζάκι ή στη πόρτα της </a:t>
            </a:r>
            <a:r>
              <a:rPr lang="el-GR" sz="2400" dirty="0" smtClean="0">
                <a:solidFill>
                  <a:schemeClr val="bg2">
                    <a:lumMod val="25000"/>
                  </a:schemeClr>
                </a:solidFill>
              </a:rPr>
              <a:t>τραπεζαρίας.</a:t>
            </a:r>
            <a:endParaRPr lang="el-GR" sz="2400" dirty="0">
              <a:solidFill>
                <a:schemeClr val="bg2">
                  <a:lumMod val="25000"/>
                </a:schemeClr>
              </a:solidFill>
            </a:endParaRPr>
          </a:p>
          <a:p>
            <a:endParaRPr lang="el-GR" dirty="0"/>
          </a:p>
          <a:p>
            <a:endParaRPr lang="el-GR" dirty="0"/>
          </a:p>
        </p:txBody>
      </p:sp>
    </p:spTree>
    <p:extLst>
      <p:ext uri="{BB962C8B-B14F-4D97-AF65-F5344CB8AC3E}">
        <p14:creationId xmlns:p14="http://schemas.microsoft.com/office/powerpoint/2010/main" val="1430204830"/>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332656"/>
            <a:ext cx="7498080" cy="1143000"/>
          </a:xfrm>
        </p:spPr>
        <p:txBody>
          <a:bodyPr/>
          <a:lstStyle/>
          <a:p>
            <a:r>
              <a:rPr lang="el-GR" dirty="0" smtClean="0"/>
              <a:t>  </a:t>
            </a:r>
            <a:endParaRPr lang="el-GR" dirty="0"/>
          </a:p>
        </p:txBody>
      </p:sp>
      <p:sp>
        <p:nvSpPr>
          <p:cNvPr id="6" name="TextBox 5"/>
          <p:cNvSpPr txBox="1"/>
          <p:nvPr/>
        </p:nvSpPr>
        <p:spPr>
          <a:xfrm>
            <a:off x="1907704" y="476672"/>
            <a:ext cx="6192688" cy="1077218"/>
          </a:xfrm>
          <a:prstGeom prst="rect">
            <a:avLst/>
          </a:prstGeom>
          <a:noFill/>
        </p:spPr>
        <p:txBody>
          <a:bodyPr wrap="square" rtlCol="0">
            <a:spAutoFit/>
          </a:bodyPr>
          <a:lstStyle/>
          <a:p>
            <a:r>
              <a:rPr lang="el-GR" sz="3200" dirty="0" smtClean="0">
                <a:solidFill>
                  <a:srgbClr val="FF0000"/>
                </a:solidFill>
              </a:rPr>
              <a:t>ΜΙΑ </a:t>
            </a:r>
            <a:r>
              <a:rPr lang="el-GR" sz="3200" dirty="0">
                <a:solidFill>
                  <a:srgbClr val="FF0000"/>
                </a:solidFill>
              </a:rPr>
              <a:t>Α</a:t>
            </a:r>
            <a:r>
              <a:rPr lang="el-GR" sz="3200" dirty="0" smtClean="0">
                <a:solidFill>
                  <a:srgbClr val="FF0000"/>
                </a:solidFill>
              </a:rPr>
              <a:t>ΛΛΗ  ΙΔΕΑ ΓΙΑ ΣΤΟΛΙΣΜΟ</a:t>
            </a:r>
            <a:r>
              <a:rPr lang="en-US" sz="3200" dirty="0" smtClean="0">
                <a:solidFill>
                  <a:srgbClr val="FF0000"/>
                </a:solidFill>
              </a:rPr>
              <a:t> </a:t>
            </a:r>
            <a:r>
              <a:rPr lang="el-GR" sz="3200" dirty="0" smtClean="0">
                <a:solidFill>
                  <a:srgbClr val="FF0000"/>
                </a:solidFill>
              </a:rPr>
              <a:t>ΕΙΝΑΙ ΤΟ ΚΑΡΑΒΙ !!</a:t>
            </a:r>
            <a:endParaRPr lang="el-GR" sz="3200" dirty="0">
              <a:solidFill>
                <a:srgbClr val="FF0000"/>
              </a:solidFill>
            </a:endParaRPr>
          </a:p>
        </p:txBody>
      </p:sp>
      <p:pic>
        <p:nvPicPr>
          <p:cNvPr id="8" name="Θέση περιεχομένου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07704" y="1700808"/>
            <a:ext cx="6079480" cy="4553741"/>
          </a:xfrm>
        </p:spPr>
      </p:pic>
    </p:spTree>
    <p:extLst>
      <p:ext uri="{BB962C8B-B14F-4D97-AF65-F5344CB8AC3E}">
        <p14:creationId xmlns:p14="http://schemas.microsoft.com/office/powerpoint/2010/main" val="453289596"/>
      </p:ext>
    </p:extLst>
  </p:cSld>
  <p:clrMapOvr>
    <a:masterClrMapping/>
  </p:clrMapOvr>
  <p:transition spd="slow">
    <p:wipe/>
    <p:sndAc>
      <p:stSnd>
        <p:snd r:embed="rId2" name="cashreg.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     </a:t>
            </a:r>
            <a:endParaRPr lang="el-GR" dirty="0"/>
          </a:p>
        </p:txBody>
      </p:sp>
      <p:pic>
        <p:nvPicPr>
          <p:cNvPr id="4" name="Θέση περιεχομένου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75656" y="1268760"/>
            <a:ext cx="6945430" cy="5202368"/>
          </a:xfrm>
          <a:prstGeom prst="rect">
            <a:avLst/>
          </a:prstGeom>
          <a:ln>
            <a:noFill/>
          </a:ln>
          <a:effectLst>
            <a:softEdge rad="112500"/>
          </a:effectLst>
        </p:spPr>
      </p:pic>
      <p:sp>
        <p:nvSpPr>
          <p:cNvPr id="3" name="TextBox 2"/>
          <p:cNvSpPr txBox="1"/>
          <p:nvPr/>
        </p:nvSpPr>
        <p:spPr>
          <a:xfrm>
            <a:off x="2195736" y="476672"/>
            <a:ext cx="5904656" cy="646331"/>
          </a:xfrm>
          <a:prstGeom prst="rect">
            <a:avLst/>
          </a:prstGeom>
          <a:noFill/>
        </p:spPr>
        <p:txBody>
          <a:bodyPr wrap="square" rtlCol="0">
            <a:spAutoFit/>
          </a:bodyPr>
          <a:lstStyle/>
          <a:p>
            <a:r>
              <a:rPr lang="el-GR" sz="3600" dirty="0" smtClean="0"/>
              <a:t> </a:t>
            </a:r>
            <a:endParaRPr lang="el-GR" sz="3600" dirty="0">
              <a:solidFill>
                <a:srgbClr val="FF0000"/>
              </a:solidFill>
            </a:endParaRPr>
          </a:p>
        </p:txBody>
      </p:sp>
      <p:sp>
        <p:nvSpPr>
          <p:cNvPr id="5" name="Ορθογώνιο 4"/>
          <p:cNvSpPr/>
          <p:nvPr/>
        </p:nvSpPr>
        <p:spPr>
          <a:xfrm>
            <a:off x="1324934" y="214266"/>
            <a:ext cx="7646260" cy="923330"/>
          </a:xfrm>
          <a:prstGeom prst="rect">
            <a:avLst/>
          </a:prstGeom>
          <a:noFill/>
        </p:spPr>
        <p:txBody>
          <a:bodyPr wrap="non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MERRY CHRISTMAS!!!</a:t>
            </a:r>
            <a:endParaRPr lang="el-GR"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444953811"/>
      </p:ext>
    </p:extLst>
  </p:cSld>
  <p:clrMapOvr>
    <a:masterClrMapping/>
  </p:clrMapOvr>
  <mc:AlternateContent xmlns:mc="http://schemas.openxmlformats.org/markup-compatibility/2006">
    <mc:Choice xmlns:p14="http://schemas.microsoft.com/office/powerpoint/2010/main" Requires="p14">
      <p:transition spd="slow" p14:dur="3900">
        <p14:glitter pattern="hexagon"/>
        <p:sndAc>
          <p:stSnd>
            <p:snd r:embed="rId2" name="cashreg.wav"/>
          </p:stSnd>
        </p:sndAc>
      </p:transition>
    </mc:Choice>
    <mc:Fallback>
      <p:transition spd="slow">
        <p:fade/>
        <p:sndAc>
          <p:stSnd>
            <p:snd r:embed="rId2" name="cashreg.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endParaRPr lang="el-GR" dirty="0"/>
          </a:p>
        </p:txBody>
      </p:sp>
      <p:sp>
        <p:nvSpPr>
          <p:cNvPr id="3" name="Θέση περιεχομένου 2"/>
          <p:cNvSpPr>
            <a:spLocks noGrp="1"/>
          </p:cNvSpPr>
          <p:nvPr>
            <p:ph idx="1"/>
          </p:nvPr>
        </p:nvSpPr>
        <p:spPr/>
        <p:txBody>
          <a:bodyPr/>
          <a:lstStyle/>
          <a:p>
            <a:r>
              <a:rPr lang="el-GR" dirty="0" smtClean="0">
                <a:solidFill>
                  <a:srgbClr val="7030A0"/>
                </a:solidFill>
              </a:rPr>
              <a:t>   </a:t>
            </a:r>
            <a:r>
              <a:rPr lang="el-GR" sz="4400" dirty="0" smtClean="0">
                <a:solidFill>
                  <a:srgbClr val="7030A0"/>
                </a:solidFill>
              </a:rPr>
              <a:t>ΕΥΑ</a:t>
            </a:r>
            <a:r>
              <a:rPr lang="el-GR" dirty="0" smtClean="0">
                <a:solidFill>
                  <a:srgbClr val="7030A0"/>
                </a:solidFill>
              </a:rPr>
              <a:t>  </a:t>
            </a:r>
            <a:r>
              <a:rPr lang="el-GR" dirty="0" smtClean="0">
                <a:solidFill>
                  <a:srgbClr val="7030A0"/>
                </a:solidFill>
                <a:sym typeface="Wingdings" pitchFamily="2" charset="2"/>
              </a:rPr>
              <a:t></a:t>
            </a:r>
            <a:endParaRPr lang="el-GR" dirty="0" smtClean="0">
              <a:solidFill>
                <a:srgbClr val="7030A0"/>
              </a:solidFill>
            </a:endParaRPr>
          </a:p>
          <a:p>
            <a:endParaRPr lang="el-GR" dirty="0">
              <a:solidFill>
                <a:srgbClr val="7030A0"/>
              </a:solidFill>
            </a:endParaRPr>
          </a:p>
          <a:p>
            <a:endParaRPr lang="el-GR" dirty="0" smtClean="0"/>
          </a:p>
          <a:p>
            <a:r>
              <a:rPr lang="el-GR" dirty="0" smtClean="0"/>
              <a:t>                        </a:t>
            </a:r>
            <a:r>
              <a:rPr lang="el-GR" dirty="0" smtClean="0">
                <a:solidFill>
                  <a:schemeClr val="accent4"/>
                </a:solidFill>
              </a:rPr>
              <a:t>&amp;</a:t>
            </a:r>
            <a:endParaRPr lang="el-GR" dirty="0">
              <a:solidFill>
                <a:schemeClr val="accent4"/>
              </a:solidFill>
            </a:endParaRPr>
          </a:p>
          <a:p>
            <a:endParaRPr lang="el-GR" dirty="0" smtClean="0"/>
          </a:p>
          <a:p>
            <a:r>
              <a:rPr lang="el-GR" sz="4000" dirty="0" smtClean="0"/>
              <a:t>                                              </a:t>
            </a:r>
            <a:r>
              <a:rPr lang="el-GR" sz="4000" dirty="0" smtClean="0">
                <a:solidFill>
                  <a:srgbClr val="0070C0"/>
                </a:solidFill>
              </a:rPr>
              <a:t>ΔΕΣΠΟΙΝΑ </a:t>
            </a:r>
            <a:r>
              <a:rPr lang="el-GR" dirty="0" smtClean="0">
                <a:solidFill>
                  <a:srgbClr val="0070C0"/>
                </a:solidFill>
                <a:sym typeface="Wingdings" pitchFamily="2" charset="2"/>
              </a:rPr>
              <a:t></a:t>
            </a:r>
            <a:endParaRPr lang="el-GR" dirty="0">
              <a:solidFill>
                <a:srgbClr val="0070C0"/>
              </a:solidFill>
            </a:endParaRPr>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4008" y="1772816"/>
            <a:ext cx="4268937" cy="3168352"/>
          </a:xfrm>
          <a:prstGeom prst="rect">
            <a:avLst/>
          </a:prstGeom>
          <a:ln>
            <a:noFill/>
          </a:ln>
          <a:effectLst>
            <a:softEdge rad="112500"/>
          </a:effectLst>
        </p:spPr>
      </p:pic>
    </p:spTree>
    <p:extLst>
      <p:ext uri="{BB962C8B-B14F-4D97-AF65-F5344CB8AC3E}">
        <p14:creationId xmlns:p14="http://schemas.microsoft.com/office/powerpoint/2010/main" val="872411904"/>
      </p:ext>
    </p:extLst>
  </p:cSld>
  <p:clrMapOvr>
    <a:masterClrMapping/>
  </p:clrMapOvr>
  <mc:AlternateContent xmlns:mc="http://schemas.openxmlformats.org/markup-compatibility/2006">
    <mc:Choice xmlns:p14="http://schemas.microsoft.com/office/powerpoint/2010/main" Requires="p14">
      <p:transition spd="slow" p14:dur="4400">
        <p14:honeycomb/>
        <p:sndAc>
          <p:stSnd>
            <p:snd r:embed="rId2" name="cashreg.wav"/>
          </p:stSnd>
        </p:sndAc>
      </p:transition>
    </mc:Choice>
    <mc:Fallback>
      <p:transition spd="slow">
        <p:fade/>
        <p:sndAc>
          <p:stSnd>
            <p:snd r:embed="rId2" name="cashreg.wav"/>
          </p:stSnd>
        </p:sndAc>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58</TotalTime>
  <Words>233</Words>
  <Application>Microsoft Office PowerPoint</Application>
  <PresentationFormat>Προβολή στην οθόνη (4:3)</PresentationFormat>
  <Paragraphs>19</Paragraphs>
  <Slides>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Ηλιοστάσιο</vt:lpstr>
      <vt:lpstr>   </vt:lpstr>
      <vt:lpstr>   ΕΣΩΤΕΡΙΚΗ ΔΙΑΚΟΣΜΗΣΗ</vt:lpstr>
      <vt:lpstr>   ΧΡΙΣΤΟΥΓΕΝΝΙΑΤΙΚΟΣ ΣΤΟΛΙΣΜΟΣ   ΤΡΑΠΕΖΙΟΥ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sxoleio</dc:creator>
  <cp:lastModifiedBy>sxoleio</cp:lastModifiedBy>
  <cp:revision>7</cp:revision>
  <dcterms:created xsi:type="dcterms:W3CDTF">2011-12-05T07:21:44Z</dcterms:created>
  <dcterms:modified xsi:type="dcterms:W3CDTF">2011-12-06T06:56:35Z</dcterms:modified>
</cp:coreProperties>
</file>