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1" r:id="rId6"/>
    <p:sldId id="262" r:id="rId7"/>
    <p:sldId id="263" r:id="rId8"/>
    <p:sldId id="264" r:id="rId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60"/>
  </p:normalViewPr>
  <p:slideViewPr>
    <p:cSldViewPr>
      <p:cViewPr varScale="1">
        <p:scale>
          <a:sx n="58" d="100"/>
          <a:sy n="58" d="100"/>
        </p:scale>
        <p:origin x="-157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Στυλ κύριου τίτλου</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
        <p:nvSpPr>
          <p:cNvPr id="30" name="Date Placeholder 29"/>
          <p:cNvSpPr>
            <a:spLocks noGrp="1"/>
          </p:cNvSpPr>
          <p:nvPr>
            <p:ph type="dt" sz="half" idx="10"/>
          </p:nvPr>
        </p:nvSpPr>
        <p:spPr/>
        <p:txBody>
          <a:bodyPr/>
          <a:lstStyle/>
          <a:p>
            <a:fld id="{F1AB82AB-6800-4149-9776-1961B11418DA}" type="datetimeFigureOut">
              <a:rPr lang="el-GR" smtClean="0"/>
              <a:t>13/12/2011</a:t>
            </a:fld>
            <a:endParaRPr lang="el-GR" dirty="0"/>
          </a:p>
        </p:txBody>
      </p:sp>
      <p:sp>
        <p:nvSpPr>
          <p:cNvPr id="19" name="Footer Placeholder 18"/>
          <p:cNvSpPr>
            <a:spLocks noGrp="1"/>
          </p:cNvSpPr>
          <p:nvPr>
            <p:ph type="ftr" sz="quarter" idx="11"/>
          </p:nvPr>
        </p:nvSpPr>
        <p:spPr/>
        <p:txBody>
          <a:bodyPr/>
          <a:lstStyle/>
          <a:p>
            <a:endParaRPr lang="el-GR" dirty="0"/>
          </a:p>
        </p:txBody>
      </p:sp>
      <p:sp>
        <p:nvSpPr>
          <p:cNvPr id="27" name="Slide Number Placeholder 26"/>
          <p:cNvSpPr>
            <a:spLocks noGrp="1"/>
          </p:cNvSpPr>
          <p:nvPr>
            <p:ph type="sldNum" sz="quarter" idx="12"/>
          </p:nvPr>
        </p:nvSpPr>
        <p:spPr/>
        <p:txBody>
          <a:bodyPr/>
          <a:lstStyle/>
          <a:p>
            <a:fld id="{0EA80A91-2249-4A12-BA14-E84A2640C944}" type="slidenum">
              <a:rPr lang="el-GR" smtClean="0"/>
              <a:t>‹#›</a:t>
            </a:fld>
            <a:endParaRPr lang="el-G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l-GR" smtClean="0"/>
              <a:t>Στυλ κύριου τίτλου</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Date Placeholder 3"/>
          <p:cNvSpPr>
            <a:spLocks noGrp="1"/>
          </p:cNvSpPr>
          <p:nvPr>
            <p:ph type="dt" sz="half" idx="10"/>
          </p:nvPr>
        </p:nvSpPr>
        <p:spPr/>
        <p:txBody>
          <a:bodyPr/>
          <a:lstStyle/>
          <a:p>
            <a:fld id="{F1AB82AB-6800-4149-9776-1961B11418DA}" type="datetimeFigureOut">
              <a:rPr lang="el-GR" smtClean="0"/>
              <a:t>13/12/2011</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0EA80A91-2249-4A12-BA14-E84A2640C944}" type="slidenum">
              <a:rPr lang="el-GR" smtClean="0"/>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l-GR" smtClean="0"/>
              <a:t>Στυλ κύριου τίτλου</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Date Placeholder 3"/>
          <p:cNvSpPr>
            <a:spLocks noGrp="1"/>
          </p:cNvSpPr>
          <p:nvPr>
            <p:ph type="dt" sz="half" idx="10"/>
          </p:nvPr>
        </p:nvSpPr>
        <p:spPr/>
        <p:txBody>
          <a:bodyPr/>
          <a:lstStyle/>
          <a:p>
            <a:fld id="{F1AB82AB-6800-4149-9776-1961B11418DA}" type="datetimeFigureOut">
              <a:rPr lang="el-GR" smtClean="0"/>
              <a:t>13/12/2011</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0EA80A91-2249-4A12-BA14-E84A2640C944}" type="slidenum">
              <a:rPr lang="el-GR" smtClean="0"/>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l-GR" smtClean="0"/>
              <a:t>Στυλ κύριου τίτλου</a:t>
            </a:r>
            <a:endParaRPr kumimoji="0" lang="en-US"/>
          </a:p>
        </p:txBody>
      </p:sp>
      <p:sp>
        <p:nvSpPr>
          <p:cNvPr id="3" name="Content Placeholder 2"/>
          <p:cNvSpPr>
            <a:spLocks noGrp="1"/>
          </p:cNvSpPr>
          <p:nvPr>
            <p:ph idx="1"/>
          </p:nvPr>
        </p:nvSpPr>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Date Placeholder 3"/>
          <p:cNvSpPr>
            <a:spLocks noGrp="1"/>
          </p:cNvSpPr>
          <p:nvPr>
            <p:ph type="dt" sz="half" idx="10"/>
          </p:nvPr>
        </p:nvSpPr>
        <p:spPr/>
        <p:txBody>
          <a:bodyPr/>
          <a:lstStyle/>
          <a:p>
            <a:fld id="{F1AB82AB-6800-4149-9776-1961B11418DA}" type="datetimeFigureOut">
              <a:rPr lang="el-GR" smtClean="0"/>
              <a:t>13/12/2011</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0EA80A91-2249-4A12-BA14-E84A2640C944}" type="slidenum">
              <a:rPr lang="el-GR" smtClean="0"/>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Στυλ κύριου τίτλου</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
        <p:nvSpPr>
          <p:cNvPr id="4" name="Date Placeholder 3"/>
          <p:cNvSpPr>
            <a:spLocks noGrp="1"/>
          </p:cNvSpPr>
          <p:nvPr>
            <p:ph type="dt" sz="half" idx="10"/>
          </p:nvPr>
        </p:nvSpPr>
        <p:spPr/>
        <p:txBody>
          <a:bodyPr/>
          <a:lstStyle/>
          <a:p>
            <a:fld id="{F1AB82AB-6800-4149-9776-1961B11418DA}" type="datetimeFigureOut">
              <a:rPr lang="el-GR" smtClean="0"/>
              <a:t>13/12/2011</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0EA80A91-2249-4A12-BA14-E84A2640C944}" type="slidenum">
              <a:rPr lang="el-GR" smtClean="0"/>
              <a:t>‹#›</a:t>
            </a:fld>
            <a:endParaRPr lang="el-G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l-GR" smtClean="0"/>
              <a:t>Στυλ κύριου τίτλου</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Date Placeholder 4"/>
          <p:cNvSpPr>
            <a:spLocks noGrp="1"/>
          </p:cNvSpPr>
          <p:nvPr>
            <p:ph type="dt" sz="half" idx="10"/>
          </p:nvPr>
        </p:nvSpPr>
        <p:spPr/>
        <p:txBody>
          <a:bodyPr/>
          <a:lstStyle/>
          <a:p>
            <a:fld id="{F1AB82AB-6800-4149-9776-1961B11418DA}" type="datetimeFigureOut">
              <a:rPr lang="el-GR" smtClean="0"/>
              <a:t>13/12/2011</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0EA80A91-2249-4A12-BA14-E84A2640C944}" type="slidenum">
              <a:rPr lang="el-GR" smtClean="0"/>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l-GR" smtClean="0"/>
              <a:t>Στυλ κύριου τίτλου</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Date Placeholder 6"/>
          <p:cNvSpPr>
            <a:spLocks noGrp="1"/>
          </p:cNvSpPr>
          <p:nvPr>
            <p:ph type="dt" sz="half" idx="10"/>
          </p:nvPr>
        </p:nvSpPr>
        <p:spPr/>
        <p:txBody>
          <a:bodyPr/>
          <a:lstStyle/>
          <a:p>
            <a:fld id="{F1AB82AB-6800-4149-9776-1961B11418DA}" type="datetimeFigureOut">
              <a:rPr lang="el-GR" smtClean="0"/>
              <a:t>13/12/2011</a:t>
            </a:fld>
            <a:endParaRPr lang="el-GR" dirty="0"/>
          </a:p>
        </p:txBody>
      </p:sp>
      <p:sp>
        <p:nvSpPr>
          <p:cNvPr id="8" name="Footer Placeholder 7"/>
          <p:cNvSpPr>
            <a:spLocks noGrp="1"/>
          </p:cNvSpPr>
          <p:nvPr>
            <p:ph type="ftr" sz="quarter" idx="11"/>
          </p:nvPr>
        </p:nvSpPr>
        <p:spPr/>
        <p:txBody>
          <a:bodyPr/>
          <a:lstStyle/>
          <a:p>
            <a:endParaRPr lang="el-GR" dirty="0"/>
          </a:p>
        </p:txBody>
      </p:sp>
      <p:sp>
        <p:nvSpPr>
          <p:cNvPr id="9" name="Slide Number Placeholder 8"/>
          <p:cNvSpPr>
            <a:spLocks noGrp="1"/>
          </p:cNvSpPr>
          <p:nvPr>
            <p:ph type="sldNum" sz="quarter" idx="12"/>
          </p:nvPr>
        </p:nvSpPr>
        <p:spPr/>
        <p:txBody>
          <a:bodyPr/>
          <a:lstStyle/>
          <a:p>
            <a:fld id="{0EA80A91-2249-4A12-BA14-E84A2640C944}" type="slidenum">
              <a:rPr lang="el-GR" smtClean="0"/>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Στυλ κύριου τίτλου</a:t>
            </a:r>
            <a:endParaRPr kumimoji="0" lang="en-US"/>
          </a:p>
        </p:txBody>
      </p:sp>
      <p:sp>
        <p:nvSpPr>
          <p:cNvPr id="3" name="Date Placeholder 2"/>
          <p:cNvSpPr>
            <a:spLocks noGrp="1"/>
          </p:cNvSpPr>
          <p:nvPr>
            <p:ph type="dt" sz="half" idx="10"/>
          </p:nvPr>
        </p:nvSpPr>
        <p:spPr/>
        <p:txBody>
          <a:bodyPr/>
          <a:lstStyle/>
          <a:p>
            <a:fld id="{F1AB82AB-6800-4149-9776-1961B11418DA}" type="datetimeFigureOut">
              <a:rPr lang="el-GR" smtClean="0"/>
              <a:t>13/12/2011</a:t>
            </a:fld>
            <a:endParaRPr lang="el-GR" dirty="0"/>
          </a:p>
        </p:txBody>
      </p:sp>
      <p:sp>
        <p:nvSpPr>
          <p:cNvPr id="4" name="Footer Placeholder 3"/>
          <p:cNvSpPr>
            <a:spLocks noGrp="1"/>
          </p:cNvSpPr>
          <p:nvPr>
            <p:ph type="ftr" sz="quarter" idx="11"/>
          </p:nvPr>
        </p:nvSpPr>
        <p:spPr/>
        <p:txBody>
          <a:bodyPr/>
          <a:lstStyle/>
          <a:p>
            <a:endParaRPr lang="el-GR" dirty="0"/>
          </a:p>
        </p:txBody>
      </p:sp>
      <p:sp>
        <p:nvSpPr>
          <p:cNvPr id="5" name="Slide Number Placeholder 4"/>
          <p:cNvSpPr>
            <a:spLocks noGrp="1"/>
          </p:cNvSpPr>
          <p:nvPr>
            <p:ph type="sldNum" sz="quarter" idx="12"/>
          </p:nvPr>
        </p:nvSpPr>
        <p:spPr/>
        <p:txBody>
          <a:bodyPr/>
          <a:lstStyle/>
          <a:p>
            <a:fld id="{0EA80A91-2249-4A12-BA14-E84A2640C944}" type="slidenum">
              <a:rPr lang="el-GR" smtClean="0"/>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AB82AB-6800-4149-9776-1961B11418DA}" type="datetimeFigureOut">
              <a:rPr lang="el-GR" smtClean="0"/>
              <a:t>13/12/2011</a:t>
            </a:fld>
            <a:endParaRPr lang="el-GR" dirty="0"/>
          </a:p>
        </p:txBody>
      </p:sp>
      <p:sp>
        <p:nvSpPr>
          <p:cNvPr id="3" name="Footer Placeholder 2"/>
          <p:cNvSpPr>
            <a:spLocks noGrp="1"/>
          </p:cNvSpPr>
          <p:nvPr>
            <p:ph type="ftr" sz="quarter" idx="11"/>
          </p:nvPr>
        </p:nvSpPr>
        <p:spPr/>
        <p:txBody>
          <a:bodyPr/>
          <a:lstStyle/>
          <a:p>
            <a:endParaRPr lang="el-GR" dirty="0"/>
          </a:p>
        </p:txBody>
      </p:sp>
      <p:sp>
        <p:nvSpPr>
          <p:cNvPr id="4" name="Slide Number Placeholder 3"/>
          <p:cNvSpPr>
            <a:spLocks noGrp="1"/>
          </p:cNvSpPr>
          <p:nvPr>
            <p:ph type="sldNum" sz="quarter" idx="12"/>
          </p:nvPr>
        </p:nvSpPr>
        <p:spPr/>
        <p:txBody>
          <a:bodyPr/>
          <a:lstStyle/>
          <a:p>
            <a:fld id="{0EA80A91-2249-4A12-BA14-E84A2640C944}" type="slidenum">
              <a:rPr lang="el-GR" smtClean="0"/>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Στυλ κύριου τίτλου</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Στυλ υποδείγματος κειμένου</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Date Placeholder 4"/>
          <p:cNvSpPr>
            <a:spLocks noGrp="1"/>
          </p:cNvSpPr>
          <p:nvPr>
            <p:ph type="dt" sz="half" idx="10"/>
          </p:nvPr>
        </p:nvSpPr>
        <p:spPr/>
        <p:txBody>
          <a:bodyPr/>
          <a:lstStyle/>
          <a:p>
            <a:fld id="{F1AB82AB-6800-4149-9776-1961B11418DA}" type="datetimeFigureOut">
              <a:rPr lang="el-GR" smtClean="0"/>
              <a:t>13/12/2011</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0EA80A91-2249-4A12-BA14-E84A2640C944}" type="slidenum">
              <a:rPr lang="el-GR" smtClean="0"/>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smtClean="0"/>
              <a:t>Στυλ κύριου τίτλου</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Στυλ υποδείγματος κειμένου</a:t>
            </a:r>
          </a:p>
        </p:txBody>
      </p:sp>
      <p:sp>
        <p:nvSpPr>
          <p:cNvPr id="5" name="Date Placeholder 4"/>
          <p:cNvSpPr>
            <a:spLocks noGrp="1"/>
          </p:cNvSpPr>
          <p:nvPr>
            <p:ph type="dt" sz="half" idx="10"/>
          </p:nvPr>
        </p:nvSpPr>
        <p:spPr/>
        <p:txBody>
          <a:bodyPr/>
          <a:lstStyle/>
          <a:p>
            <a:fld id="{F1AB82AB-6800-4149-9776-1961B11418DA}" type="datetimeFigureOut">
              <a:rPr lang="el-GR" smtClean="0"/>
              <a:t>13/12/2011</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a:xfrm>
            <a:off x="8077200" y="6356350"/>
            <a:ext cx="609600" cy="365125"/>
          </a:xfrm>
        </p:spPr>
        <p:txBody>
          <a:bodyPr/>
          <a:lstStyle/>
          <a:p>
            <a:fld id="{0EA80A91-2249-4A12-BA14-E84A2640C944}" type="slidenum">
              <a:rPr lang="el-GR" smtClean="0"/>
              <a:t>‹#›</a:t>
            </a:fld>
            <a:endParaRPr lang="el-GR"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dirty="0" smtClean="0"/>
              <a:t>Κάντε κλικ στο εικονίδιο για να προσθέσετε μια εικόνα</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smtClean="0"/>
              <a:t>Στυλ κύριου τίτλου</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1AB82AB-6800-4149-9776-1961B11418DA}" type="datetimeFigureOut">
              <a:rPr lang="el-GR" smtClean="0"/>
              <a:t>13/12/2011</a:t>
            </a:fld>
            <a:endParaRPr lang="el-GR"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EA80A91-2249-4A12-BA14-E84A2640C944}" type="slidenum">
              <a:rPr lang="el-GR" smtClean="0"/>
              <a:t>‹#›</a:t>
            </a:fld>
            <a:endParaRPr lang="el-GR"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476672" y="2132856"/>
            <a:ext cx="7772400" cy="1470025"/>
          </a:xfrm>
        </p:spPr>
        <p:txBody>
          <a:bodyPr/>
          <a:lstStyle/>
          <a:p>
            <a:r>
              <a:rPr lang="el-GR" b="1" i="1" dirty="0" smtClean="0"/>
              <a:t>Βιέννη</a:t>
            </a:r>
            <a:r>
              <a:rPr lang="el-GR" dirty="0" smtClean="0"/>
              <a:t> </a:t>
            </a:r>
            <a:endParaRPr lang="el-GR" dirty="0"/>
          </a:p>
        </p:txBody>
      </p:sp>
      <p:sp>
        <p:nvSpPr>
          <p:cNvPr id="3" name="Υπότιτλος 2"/>
          <p:cNvSpPr>
            <a:spLocks noGrp="1"/>
          </p:cNvSpPr>
          <p:nvPr>
            <p:ph type="subTitle" idx="1"/>
          </p:nvPr>
        </p:nvSpPr>
        <p:spPr>
          <a:xfrm>
            <a:off x="827584" y="3573016"/>
            <a:ext cx="7854696" cy="1752600"/>
          </a:xfrm>
        </p:spPr>
        <p:txBody>
          <a:bodyPr>
            <a:normAutofit fontScale="70000" lnSpcReduction="20000"/>
          </a:bodyPr>
          <a:lstStyle/>
          <a:p>
            <a:r>
              <a:rPr lang="el-GR" b="1" i="1" dirty="0" smtClean="0"/>
              <a:t>Η Βιέννη (Wien) είναι η πρωτεύουσα της Αυστρίας και ένα από τα ομόσπονδα κρατίδιά της. Με πληθυσμό περίπου 2.000.000 κατοίκων, αποτελεί την μεγαλύτερη πόλη καθώς και το πολιτικό, πολιτισμικό και οικονομικό κέντρο της χώρας.Την Βιέννη επίσης επισκέπτονται οι περισσότεροι τουρίστες την περίοδο των Χριστουγέννων, όπου υπάρχουν πολύ ωραία αξιοθέατα όπως η χριστουγεννιάτικη αγορά της.</a:t>
            </a:r>
            <a:endParaRPr lang="el-GR" b="1" i="1"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60648"/>
            <a:ext cx="3552395"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950109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9925"/>
            <a:ext cx="8229600" cy="1143000"/>
          </a:xfrm>
        </p:spPr>
        <p:txBody>
          <a:bodyPr/>
          <a:lstStyle/>
          <a:p>
            <a:r>
              <a:rPr lang="el-GR" b="1" i="1" dirty="0" smtClean="0">
                <a:effectLst>
                  <a:outerShdw blurRad="38100" dist="38100" dir="2700000" algn="tl">
                    <a:srgbClr val="000000">
                      <a:alpha val="43137"/>
                    </a:srgbClr>
                  </a:outerShdw>
                </a:effectLst>
              </a:rPr>
              <a:t>Χριστουγεννα στη Βιεννη</a:t>
            </a:r>
            <a:endParaRPr lang="el-GR" b="1" i="1" dirty="0">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29918" y="836712"/>
            <a:ext cx="8229600" cy="4525963"/>
          </a:xfrm>
        </p:spPr>
        <p:txBody>
          <a:bodyPr>
            <a:normAutofit fontScale="85000" lnSpcReduction="20000"/>
          </a:bodyPr>
          <a:lstStyle/>
          <a:p>
            <a:pPr marL="0" indent="0">
              <a:buNone/>
            </a:pPr>
            <a:endParaRPr lang="el-GR" b="1" i="1" dirty="0" smtClean="0"/>
          </a:p>
          <a:p>
            <a:pPr marL="0" indent="0">
              <a:buNone/>
            </a:pPr>
            <a:r>
              <a:rPr lang="el-GR" b="1" i="1" dirty="0" smtClean="0"/>
              <a:t>Ένας από τους πιο κλασσικούς, Χριστουγεννιάτικους προορισμούς..</a:t>
            </a:r>
          </a:p>
          <a:p>
            <a:pPr marL="0" indent="0">
              <a:buNone/>
            </a:pPr>
            <a:r>
              <a:rPr lang="el-GR" b="1" i="1" dirty="0" smtClean="0"/>
              <a:t>Στη Βιέννη, τα Χριστούγεννα είναι πανέμορφα, παραμυθένια.</a:t>
            </a:r>
          </a:p>
          <a:p>
            <a:pPr marL="0" indent="0">
              <a:buNone/>
            </a:pPr>
            <a:r>
              <a:rPr lang="el-GR" b="1" i="1" dirty="0" smtClean="0"/>
              <a:t>Η αγορά, τα μαγαζιά, τα αυτοκρατορικά παλάτια με τους πανέμορφους κήπους, τα γραφικά της σοκάκια, οι λαμπεροί δρόμοι της, γεμίζουν με χιλιάδες λαμπάκια, πολύχρωμα στολίδια..</a:t>
            </a:r>
          </a:p>
          <a:p>
            <a:pPr marL="0" indent="0">
              <a:buNone/>
            </a:pPr>
            <a:r>
              <a:rPr lang="el-GR" b="1" i="1" dirty="0" smtClean="0"/>
              <a:t>Η Χριστουγεννιάτικη διακόσμηση είναι εντυπωσιακή και η Αυστριακή πρωτεύουσα μοιάζει κυριολεκτικά σα να βγήκε από ένα παραμύθι.. Το απόλυτο Χριστουγεννιάτικο κλίμα είναι εδώ !!Οι βόλτες στην πόλη είναι ατελείωτες.. Καταρχάς, κουκουλωθείτε, μπουφάν, σκούφοι, γάντια, διπλές και χοντρές κάλτσες και ξεκινήστε την περιήγησή σας.. αφού πιείτε πρώτα ένα ζεστό καφεδάκι, ή μια καυτή σοκολάτα..</a:t>
            </a:r>
          </a:p>
          <a:p>
            <a:endParaRPr lang="el-GR" dirty="0" smtClean="0"/>
          </a:p>
          <a:p>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4847914"/>
            <a:ext cx="2771800" cy="2010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141680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 calcmode="lin" valueType="num">
                                      <p:cBhvr additive="base">
                                        <p:cTn id="31" dur="500" fill="hold"/>
                                        <p:tgtEl>
                                          <p:spTgt spid="1026"/>
                                        </p:tgtEl>
                                        <p:attrNameLst>
                                          <p:attrName>ppt_x</p:attrName>
                                        </p:attrNameLst>
                                      </p:cBhvr>
                                      <p:tavLst>
                                        <p:tav tm="0">
                                          <p:val>
                                            <p:strVal val="#ppt_x"/>
                                          </p:val>
                                        </p:tav>
                                        <p:tav tm="100000">
                                          <p:val>
                                            <p:strVal val="#ppt_x"/>
                                          </p:val>
                                        </p:tav>
                                      </p:tavLst>
                                    </p:anim>
                                    <p:anim calcmode="lin" valueType="num">
                                      <p:cBhvr additive="base">
                                        <p:cTn id="3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i="1" dirty="0" smtClean="0">
                <a:effectLst>
                  <a:outerShdw blurRad="38100" dist="38100" dir="2700000" algn="tl">
                    <a:srgbClr val="000000">
                      <a:alpha val="43137"/>
                    </a:srgbClr>
                  </a:outerShdw>
                </a:effectLst>
              </a:rPr>
              <a:t>Άγιος Στέφανος </a:t>
            </a:r>
            <a:endParaRPr lang="el-GR" b="1" i="1" dirty="0">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p:txBody>
          <a:bodyPr>
            <a:normAutofit/>
          </a:bodyPr>
          <a:lstStyle/>
          <a:p>
            <a:pPr marL="0" indent="0">
              <a:buNone/>
            </a:pPr>
            <a:r>
              <a:rPr lang="el-GR" sz="2200" b="1" i="1" dirty="0" smtClean="0"/>
              <a:t>Στο κέντρο της παλιάς συνοικίας, ξεχωρίζει ο μεγαλοπρεπέστατος Καθεδρικός του Αγίου Στεφάνου. Αξίζει την επίσκεψή σας. Την Παραμονή των Χριστουγέννων, μπορείτε αν θέλετε να παρακολουθήσετε τη Χριστουγεννιάτικη Λειτουργία, καθώς και κάλαντα από παιδικές χορωδίες, αφού όμως έχετε από πριν κλείσει εισιτήριο…!!!</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992626"/>
            <a:ext cx="3627056" cy="2865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572553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additive="base">
                                        <p:cTn id="19" dur="500" fill="hold"/>
                                        <p:tgtEl>
                                          <p:spTgt spid="2050"/>
                                        </p:tgtEl>
                                        <p:attrNameLst>
                                          <p:attrName>ppt_x</p:attrName>
                                        </p:attrNameLst>
                                      </p:cBhvr>
                                      <p:tavLst>
                                        <p:tav tm="0">
                                          <p:val>
                                            <p:strVal val="#ppt_x"/>
                                          </p:val>
                                        </p:tav>
                                        <p:tav tm="100000">
                                          <p:val>
                                            <p:strVal val="#ppt_x"/>
                                          </p:val>
                                        </p:tav>
                                      </p:tavLst>
                                    </p:anim>
                                    <p:anim calcmode="lin" valueType="num">
                                      <p:cBhvr additive="base">
                                        <p:cTn id="20"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60648"/>
            <a:ext cx="8229600" cy="1143000"/>
          </a:xfrm>
        </p:spPr>
        <p:txBody>
          <a:bodyPr>
            <a:normAutofit fontScale="90000"/>
          </a:bodyPr>
          <a:lstStyle/>
          <a:p>
            <a:r>
              <a:rPr lang="el-GR" b="1" i="1" dirty="0" smtClean="0">
                <a:effectLst>
                  <a:outerShdw blurRad="38100" dist="38100" dir="2700000" algn="tl">
                    <a:srgbClr val="000000">
                      <a:alpha val="43137"/>
                    </a:srgbClr>
                  </a:outerShdw>
                </a:effectLst>
              </a:rPr>
              <a:t>Μουσεία και το ανάκτορο Σεμπρουν</a:t>
            </a:r>
            <a:endParaRPr lang="el-GR" b="1" i="1" dirty="0">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335745" y="1268760"/>
            <a:ext cx="8229600" cy="4389120"/>
          </a:xfrm>
        </p:spPr>
        <p:txBody>
          <a:bodyPr>
            <a:normAutofit/>
          </a:bodyPr>
          <a:lstStyle/>
          <a:p>
            <a:pPr marL="0" indent="0">
              <a:buNone/>
            </a:pPr>
            <a:r>
              <a:rPr lang="el-GR" sz="2200" b="1" i="1" dirty="0"/>
              <a:t>Κάντε βόλτα στη γειτονιά των Μουσείων (Museum Quartier) και επισκεφτείτε το Μουσείο μοντέρνας Τέχνης, το Παιδικό Μουσείο, αλλά και το μουσείο Λεοπόλντ.</a:t>
            </a:r>
          </a:p>
          <a:p>
            <a:pPr marL="0" indent="0">
              <a:buNone/>
            </a:pPr>
            <a:r>
              <a:rPr lang="el-GR" sz="2200" b="1" i="1" dirty="0"/>
              <a:t>Θα εντυπωσιαστείτε από το ανάκτορο Σεμπρούν (η πρώην κατοικία των Αυστριακών Αυτοκρατόρων), το οποίο και θεωρείται από τα πιο σημαντικά αξιοθέατα της Αυστριακής Πρωτεύουσας.</a:t>
            </a:r>
          </a:p>
          <a:p>
            <a:pPr marL="0" indent="0">
              <a:buNone/>
            </a:pPr>
            <a:endParaRPr lang="el-GR" dirty="0"/>
          </a:p>
          <a:p>
            <a:pPr marL="0" indent="0">
              <a:buNone/>
            </a:pPr>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9" y="3726050"/>
            <a:ext cx="4454033" cy="3189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0545" y="3726050"/>
            <a:ext cx="4693455" cy="31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720629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circle(in)">
                                      <p:cBhvr>
                                        <p:cTn id="20" dur="2000"/>
                                        <p:tgtEl>
                                          <p:spTgt spid="102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animEffect transition="in" filter="circle(in)">
                                      <p:cBhvr>
                                        <p:cTn id="25"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404664"/>
            <a:ext cx="8229600" cy="1143000"/>
          </a:xfrm>
        </p:spPr>
        <p:txBody>
          <a:bodyPr/>
          <a:lstStyle/>
          <a:p>
            <a:r>
              <a:rPr lang="el-GR" b="1" i="1" dirty="0" smtClean="0"/>
              <a:t>            </a:t>
            </a:r>
            <a:r>
              <a:rPr lang="el-GR" b="1" i="1" dirty="0" smtClean="0">
                <a:effectLst>
                  <a:outerShdw blurRad="38100" dist="38100" dir="2700000" algn="tl">
                    <a:srgbClr val="000000">
                      <a:alpha val="43137"/>
                    </a:srgbClr>
                  </a:outerShdw>
                </a:effectLst>
              </a:rPr>
              <a:t>Βόλτα με τις άμαξες </a:t>
            </a:r>
            <a:endParaRPr lang="el-GR" b="1" i="1" dirty="0">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179512" y="1484784"/>
            <a:ext cx="8229600" cy="4389120"/>
          </a:xfrm>
        </p:spPr>
        <p:txBody>
          <a:bodyPr>
            <a:normAutofit/>
          </a:bodyPr>
          <a:lstStyle/>
          <a:p>
            <a:pPr marL="0" indent="0">
              <a:buNone/>
            </a:pPr>
            <a:r>
              <a:rPr lang="el-GR" sz="2400" b="1" i="1" dirty="0"/>
              <a:t>Μπορείτε να κάνετε μία στάση και να πιείτε ένα ζεστό καφεδάκι στο Βασιλικό Περίπτερο και μετά να συνεχίσετε την περιήγησή σας, κάνοντας μια βόλτα στον πιο παλιό ζωολογικό κήπο της Ευρώπης (χρονολογείται γύρω στο 1752).</a:t>
            </a:r>
          </a:p>
          <a:p>
            <a:pPr marL="0" indent="0">
              <a:buNone/>
            </a:pPr>
            <a:r>
              <a:rPr lang="el-GR" sz="2400" b="1" i="1" dirty="0"/>
              <a:t>Γυρίστε όποια σημεία της πόλης επιθυμείτε, επάνω σε μια από τις πολλές γραφικές αμαξούλες που κυκλοφορούν στην ιστορική πρωτεύουσα.</a:t>
            </a:r>
          </a:p>
          <a:p>
            <a:pPr marL="0" indent="0">
              <a:buNone/>
            </a:pPr>
            <a:endParaRPr lang="el-GR"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4131283"/>
            <a:ext cx="3779912" cy="2753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285858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wipe(down)">
                                      <p:cBhvr>
                                        <p:cTn id="1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37230" y="571500"/>
            <a:ext cx="5122912" cy="1143000"/>
          </a:xfrm>
        </p:spPr>
        <p:txBody>
          <a:bodyPr>
            <a:normAutofit fontScale="90000"/>
          </a:bodyPr>
          <a:lstStyle/>
          <a:p>
            <a:r>
              <a:rPr lang="el-GR" b="1" i="1" dirty="0" smtClean="0">
                <a:effectLst>
                  <a:outerShdw blurRad="38100" dist="38100" dir="2700000" algn="tl">
                    <a:srgbClr val="000000">
                      <a:alpha val="43137"/>
                    </a:srgbClr>
                  </a:outerShdw>
                </a:effectLst>
              </a:rPr>
              <a:t>Τροχός</a:t>
            </a:r>
            <a:r>
              <a:rPr lang="en-US" b="1" i="1" dirty="0" smtClean="0">
                <a:effectLst>
                  <a:outerShdw blurRad="38100" dist="38100" dir="2700000" algn="tl">
                    <a:srgbClr val="000000">
                      <a:alpha val="43137"/>
                    </a:srgbClr>
                  </a:outerShdw>
                </a:effectLst>
              </a:rPr>
              <a:t> Wiener Riesenrad</a:t>
            </a:r>
            <a:endParaRPr lang="el-GR" b="1" i="1" dirty="0">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35516" y="1772816"/>
            <a:ext cx="5627865" cy="4525963"/>
          </a:xfrm>
        </p:spPr>
        <p:txBody>
          <a:bodyPr>
            <a:normAutofit fontScale="92500"/>
          </a:bodyPr>
          <a:lstStyle/>
          <a:p>
            <a:pPr marL="0" indent="0">
              <a:buNone/>
            </a:pPr>
            <a:r>
              <a:rPr lang="el-GR" sz="2400" b="1" i="1" dirty="0"/>
              <a:t>Θα θαυμάσετε τον ιστορικό τροχό Wiener Riesenrad, ο οποίος είναι στολισμένος με 36.000 λαμπιόνια παρακαλώ..</a:t>
            </a:r>
          </a:p>
          <a:p>
            <a:pPr marL="0" indent="0">
              <a:buNone/>
            </a:pPr>
            <a:r>
              <a:rPr lang="el-GR" sz="2400" b="1" i="1" dirty="0"/>
              <a:t>Ο συγκεκριμένος, κατασκευάστηκε το 1897, για να γιορταστεί το χρυσό ιωβηλαίο του τότε αυτοκράτορα Φραγκίσκου Ιωσήφ !!</a:t>
            </a:r>
          </a:p>
          <a:p>
            <a:pPr marL="0" indent="0">
              <a:buNone/>
            </a:pPr>
            <a:r>
              <a:rPr lang="el-GR" sz="2400" b="1" i="1" dirty="0"/>
              <a:t>Ο ιστορικός αυτός τροχός, στην αρχή είχε 30 κουβούκλια (το ένα χωράει 16 άτομα), μετά όμως την καταστροφή που υπέστη στο Β’ Παγκόσμιο Πόλεμο, αποκαταστάθηκαν μόλις τα 15 από αυτά</a:t>
            </a:r>
            <a:r>
              <a:rPr lang="el-GR" sz="2400" b="1" i="1" dirty="0" smtClean="0"/>
              <a:t>.</a:t>
            </a:r>
            <a:endParaRPr lang="el-GR" sz="2400" b="1" i="1" dirty="0"/>
          </a:p>
          <a:p>
            <a:endParaRPr lang="el-GR" dirty="0"/>
          </a:p>
          <a:p>
            <a:pPr marL="0" indent="0">
              <a:buNone/>
            </a:pPr>
            <a:endParaRPr lang="el-GR"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143000"/>
            <a:ext cx="3563888" cy="5526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171542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076"/>
                                        </p:tgtEl>
                                        <p:attrNameLst>
                                          <p:attrName>style.visibility</p:attrName>
                                        </p:attrNameLst>
                                      </p:cBhvr>
                                      <p:to>
                                        <p:strVal val="visible"/>
                                      </p:to>
                                    </p:set>
                                    <p:anim calcmode="lin" valueType="num">
                                      <p:cBhvr>
                                        <p:cTn id="31" dur="500" fill="hold"/>
                                        <p:tgtEl>
                                          <p:spTgt spid="3076"/>
                                        </p:tgtEl>
                                        <p:attrNameLst>
                                          <p:attrName>ppt_w</p:attrName>
                                        </p:attrNameLst>
                                      </p:cBhvr>
                                      <p:tavLst>
                                        <p:tav tm="0">
                                          <p:val>
                                            <p:fltVal val="0"/>
                                          </p:val>
                                        </p:tav>
                                        <p:tav tm="100000">
                                          <p:val>
                                            <p:strVal val="#ppt_w"/>
                                          </p:val>
                                        </p:tav>
                                      </p:tavLst>
                                    </p:anim>
                                    <p:anim calcmode="lin" valueType="num">
                                      <p:cBhvr>
                                        <p:cTn id="32" dur="500" fill="hold"/>
                                        <p:tgtEl>
                                          <p:spTgt spid="3076"/>
                                        </p:tgtEl>
                                        <p:attrNameLst>
                                          <p:attrName>ppt_h</p:attrName>
                                        </p:attrNameLst>
                                      </p:cBhvr>
                                      <p:tavLst>
                                        <p:tav tm="0">
                                          <p:val>
                                            <p:fltVal val="0"/>
                                          </p:val>
                                        </p:tav>
                                        <p:tav tm="100000">
                                          <p:val>
                                            <p:strVal val="#ppt_h"/>
                                          </p:val>
                                        </p:tav>
                                      </p:tavLst>
                                    </p:anim>
                                    <p:animEffect transition="in" filter="fade">
                                      <p:cBhvr>
                                        <p:cTn id="33"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                     </a:t>
            </a:r>
            <a:r>
              <a:rPr lang="el-GR" b="1" i="1" dirty="0" smtClean="0">
                <a:effectLst>
                  <a:outerShdw blurRad="38100" dist="38100" dir="2700000" algn="tl">
                    <a:srgbClr val="000000">
                      <a:alpha val="43137"/>
                    </a:srgbClr>
                  </a:outerShdw>
                </a:effectLst>
              </a:rPr>
              <a:t>Αγορές</a:t>
            </a:r>
            <a:endParaRPr lang="el-GR" b="1" i="1" dirty="0">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467544" y="1844824"/>
            <a:ext cx="8229600" cy="4713387"/>
          </a:xfrm>
        </p:spPr>
        <p:txBody>
          <a:bodyPr>
            <a:normAutofit/>
          </a:bodyPr>
          <a:lstStyle/>
          <a:p>
            <a:pPr marL="0" indent="0">
              <a:buNone/>
            </a:pPr>
            <a:r>
              <a:rPr lang="el-GR" sz="2400" b="1" i="1" dirty="0"/>
              <a:t>Στη Χριστουγεννιάτικη αγορά, δεσπόζουν ξύλινες καλύβες, πάντα στο πνεύμα των Χριστουγέννων, όπου μπορείτε να βρείτε ότι θελήσετε, από φαγητό, ζεστό κρασάκι, στολίδια, παιχνίδια, είδη χειροτεχνίας, μπορείτε ακόμη να ψωνίσετε και τα δωράκια σας.. γιατί όχι..</a:t>
            </a:r>
          </a:p>
          <a:p>
            <a:pPr marL="0" indent="0">
              <a:buNone/>
            </a:pPr>
            <a:r>
              <a:rPr lang="el-GR" sz="2400" b="1" i="1" dirty="0"/>
              <a:t>Χριστουγεννιάτικες παραδοσιακές αγορές, θα συναντήσετε σε όλες τις Πλατείες της Βιέννης και είναι όλες πανέμορφες</a:t>
            </a:r>
            <a:r>
              <a:rPr lang="el-GR" sz="2400" b="1" i="1" dirty="0" smtClean="0"/>
              <a:t>.</a:t>
            </a:r>
            <a:endParaRPr lang="el-GR" sz="2400" b="1" i="1" dirty="0"/>
          </a:p>
          <a:p>
            <a:pPr marL="0" indent="0">
              <a:buNone/>
            </a:pPr>
            <a:endParaRPr lang="el-GR" dirty="0"/>
          </a:p>
        </p:txBody>
      </p:sp>
    </p:spTree>
    <p:extLst>
      <p:ext uri="{BB962C8B-B14F-4D97-AF65-F5344CB8AC3E}">
        <p14:creationId xmlns:p14="http://schemas.microsoft.com/office/powerpoint/2010/main" val="42785893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5536" y="620688"/>
            <a:ext cx="8229600" cy="6048672"/>
          </a:xfrm>
        </p:spPr>
        <p:txBody>
          <a:bodyPr>
            <a:normAutofit lnSpcReduction="10000"/>
          </a:bodyPr>
          <a:lstStyle/>
          <a:p>
            <a:pPr marL="0" indent="0">
              <a:buNone/>
            </a:pPr>
            <a:r>
              <a:rPr lang="el-GR" sz="6600" dirty="0" smtClean="0">
                <a:solidFill>
                  <a:schemeClr val="tx2">
                    <a:lumMod val="60000"/>
                    <a:lumOff val="40000"/>
                  </a:schemeClr>
                </a:solidFill>
              </a:rPr>
              <a:t>Σας ευχόμαστε, καλά Χριστούγεννα!!!</a:t>
            </a:r>
          </a:p>
          <a:p>
            <a:pPr marL="0" indent="0">
              <a:buNone/>
            </a:pPr>
            <a:endParaRPr lang="el-GR" sz="6600" dirty="0">
              <a:solidFill>
                <a:schemeClr val="tx2">
                  <a:lumMod val="60000"/>
                  <a:lumOff val="40000"/>
                </a:schemeClr>
              </a:solidFill>
            </a:endParaRPr>
          </a:p>
          <a:p>
            <a:pPr marL="0" indent="0">
              <a:buNone/>
            </a:pPr>
            <a:endParaRPr lang="el-GR" dirty="0" smtClean="0"/>
          </a:p>
          <a:p>
            <a:pPr marL="0" indent="0">
              <a:buNone/>
            </a:pPr>
            <a:endParaRPr lang="el-GR" sz="4400" dirty="0">
              <a:solidFill>
                <a:schemeClr val="accent1">
                  <a:lumMod val="75000"/>
                </a:schemeClr>
              </a:solidFill>
            </a:endParaRPr>
          </a:p>
          <a:p>
            <a:pPr marL="0" indent="0">
              <a:buNone/>
            </a:pPr>
            <a:r>
              <a:rPr lang="el-GR" sz="4400" dirty="0" smtClean="0">
                <a:solidFill>
                  <a:schemeClr val="accent1">
                    <a:lumMod val="75000"/>
                  </a:schemeClr>
                </a:solidFill>
              </a:rPr>
              <a:t>                 </a:t>
            </a:r>
          </a:p>
          <a:p>
            <a:pPr marL="0" indent="0">
              <a:buNone/>
            </a:pPr>
            <a:r>
              <a:rPr lang="el-GR" sz="4400" dirty="0">
                <a:solidFill>
                  <a:schemeClr val="accent1">
                    <a:lumMod val="75000"/>
                  </a:schemeClr>
                </a:solidFill>
              </a:rPr>
              <a:t> </a:t>
            </a:r>
            <a:r>
              <a:rPr lang="el-GR" sz="4400" dirty="0" smtClean="0">
                <a:solidFill>
                  <a:schemeClr val="accent1">
                    <a:lumMod val="75000"/>
                  </a:schemeClr>
                </a:solidFill>
              </a:rPr>
              <a:t>           Ευτυχία και Αποστολία</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420888"/>
            <a:ext cx="4286250"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426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down)">
                                      <p:cBhvr>
                                        <p:cTn id="10" dur="500"/>
                                        <p:tgtEl>
                                          <p:spTgt spid="3">
                                            <p:txEl>
                                              <p:pRg st="4" end="4"/>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wipe(down)">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wipe(down)">
                                      <p:cBhvr>
                                        <p:cTn id="18"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90</TotalTime>
  <Words>504</Words>
  <Application>Microsoft Office PowerPoint</Application>
  <PresentationFormat>Προβολή στην οθόνη (4:3)</PresentationFormat>
  <Paragraphs>29</Paragraphs>
  <Slides>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8</vt:i4>
      </vt:variant>
    </vt:vector>
  </HeadingPairs>
  <TitlesOfParts>
    <vt:vector size="9" baseType="lpstr">
      <vt:lpstr>Ροή</vt:lpstr>
      <vt:lpstr>Βιέννη </vt:lpstr>
      <vt:lpstr>Χριστουγεννα στη Βιεννη</vt:lpstr>
      <vt:lpstr>Άγιος Στέφανος </vt:lpstr>
      <vt:lpstr>Μουσεία και το ανάκτορο Σεμπρουν</vt:lpstr>
      <vt:lpstr>            Βόλτα με τις άμαξες </vt:lpstr>
      <vt:lpstr>Τροχός Wiener Riesenrad</vt:lpstr>
      <vt:lpstr>                     Αγορές</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Βιέννη</dc:title>
  <dc:creator>sxoleio</dc:creator>
  <cp:lastModifiedBy>sxoleio</cp:lastModifiedBy>
  <cp:revision>13</cp:revision>
  <dcterms:created xsi:type="dcterms:W3CDTF">2011-12-05T07:25:16Z</dcterms:created>
  <dcterms:modified xsi:type="dcterms:W3CDTF">2011-12-13T06:29:42Z</dcterms:modified>
</cp:coreProperties>
</file>