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2EC313EC-D52D-4DD8-BA6D-06AC7AC7550E}" type="datetimeFigureOut">
              <a:rPr lang="el-GR" smtClean="0"/>
              <a:t>27/1/2012</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0F5C83DE-A02E-43E2-BAFC-952E5176C86B}"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EC313EC-D52D-4DD8-BA6D-06AC7AC7550E}" type="datetimeFigureOut">
              <a:rPr lang="el-GR" smtClean="0"/>
              <a:t>27/1/2012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EC313EC-D52D-4DD8-BA6D-06AC7AC7550E}" type="datetimeFigureOut">
              <a:rPr lang="el-GR" smtClean="0"/>
              <a:t>27/1/2012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EC313EC-D52D-4DD8-BA6D-06AC7AC7550E}" type="datetimeFigureOut">
              <a:rPr lang="el-GR" smtClean="0"/>
              <a:t>27/1/2012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2EC313EC-D52D-4DD8-BA6D-06AC7AC7550E}" type="datetimeFigureOut">
              <a:rPr lang="el-GR" smtClean="0"/>
              <a:t>27/1/2012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0F5C83DE-A02E-43E2-BAFC-952E5176C86B}"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EC313EC-D52D-4DD8-BA6D-06AC7AC7550E}" type="datetimeFigureOut">
              <a:rPr lang="el-GR" smtClean="0"/>
              <a:t>27/1/2012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2EC313EC-D52D-4DD8-BA6D-06AC7AC7550E}" type="datetimeFigureOut">
              <a:rPr lang="el-GR" smtClean="0"/>
              <a:t>27/1/2012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2EC313EC-D52D-4DD8-BA6D-06AC7AC7550E}" type="datetimeFigureOut">
              <a:rPr lang="el-GR" smtClean="0"/>
              <a:t>27/1/2012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EC313EC-D52D-4DD8-BA6D-06AC7AC7550E}" type="datetimeFigureOut">
              <a:rPr lang="el-GR" smtClean="0"/>
              <a:t>27/1/2012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EC313EC-D52D-4DD8-BA6D-06AC7AC7550E}" type="datetimeFigureOut">
              <a:rPr lang="el-GR" smtClean="0"/>
              <a:t>27/1/2012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2EC313EC-D52D-4DD8-BA6D-06AC7AC7550E}" type="datetimeFigureOut">
              <a:rPr lang="el-GR" smtClean="0"/>
              <a:t>27/1/2012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F5C83DE-A02E-43E2-BAFC-952E5176C86B}"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EC313EC-D52D-4DD8-BA6D-06AC7AC7550E}" type="datetimeFigureOut">
              <a:rPr lang="el-GR" smtClean="0"/>
              <a:t>27/1/2012</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F5C83DE-A02E-43E2-BAFC-952E5176C86B}"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youtube.com/watch?v=0xelAqLSo-4&amp;feature=related"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27584" y="404664"/>
            <a:ext cx="7772400" cy="1467594"/>
          </a:xfrm>
        </p:spPr>
        <p:txBody>
          <a:bodyPr/>
          <a:lstStyle/>
          <a:p>
            <a:r>
              <a:rPr lang="en-US" dirty="0" smtClean="0">
                <a:solidFill>
                  <a:schemeClr val="tx2">
                    <a:lumMod val="20000"/>
                    <a:lumOff val="80000"/>
                  </a:schemeClr>
                </a:solidFill>
              </a:rPr>
              <a:t>T</a:t>
            </a:r>
            <a:r>
              <a:rPr lang="el-GR" dirty="0" smtClean="0">
                <a:solidFill>
                  <a:schemeClr val="tx2">
                    <a:lumMod val="20000"/>
                    <a:lumOff val="80000"/>
                  </a:schemeClr>
                </a:solidFill>
              </a:rPr>
              <a:t>α </a:t>
            </a:r>
            <a:r>
              <a:rPr lang="el-GR" dirty="0" err="1" smtClean="0">
                <a:solidFill>
                  <a:schemeClr val="tx2">
                    <a:lumMod val="20000"/>
                    <a:lumOff val="80000"/>
                  </a:schemeClr>
                </a:solidFill>
              </a:rPr>
              <a:t>χρ</a:t>
            </a:r>
            <a:r>
              <a:rPr lang="en-US" dirty="0" smtClean="0">
                <a:solidFill>
                  <a:schemeClr val="tx2">
                    <a:lumMod val="20000"/>
                    <a:lumOff val="80000"/>
                  </a:schemeClr>
                </a:solidFill>
              </a:rPr>
              <a:t>o</a:t>
            </a:r>
            <a:r>
              <a:rPr lang="el-GR" dirty="0" smtClean="0">
                <a:solidFill>
                  <a:schemeClr val="tx2">
                    <a:lumMod val="20000"/>
                    <a:lumOff val="80000"/>
                  </a:schemeClr>
                </a:solidFill>
              </a:rPr>
              <a:t>νια του </a:t>
            </a:r>
            <a:r>
              <a:rPr lang="el-GR" dirty="0" err="1" smtClean="0">
                <a:solidFill>
                  <a:schemeClr val="tx2">
                    <a:lumMod val="20000"/>
                    <a:lumOff val="80000"/>
                  </a:schemeClr>
                </a:solidFill>
              </a:rPr>
              <a:t>Περικλ</a:t>
            </a:r>
            <a:r>
              <a:rPr lang="en-US" dirty="0" smtClean="0">
                <a:solidFill>
                  <a:schemeClr val="tx2">
                    <a:lumMod val="20000"/>
                    <a:lumOff val="80000"/>
                  </a:schemeClr>
                </a:solidFill>
              </a:rPr>
              <a:t>h</a:t>
            </a:r>
            <a:endParaRPr lang="el-GR" dirty="0">
              <a:solidFill>
                <a:schemeClr val="tx2">
                  <a:lumMod val="20000"/>
                  <a:lumOff val="8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8550" y="1755842"/>
            <a:ext cx="3741762" cy="332917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Αστέρι 5 ακτινών 2"/>
          <p:cNvSpPr/>
          <p:nvPr/>
        </p:nvSpPr>
        <p:spPr>
          <a:xfrm>
            <a:off x="1835696" y="2132856"/>
            <a:ext cx="1296144" cy="128757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6857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971600" y="0"/>
            <a:ext cx="7772400" cy="1470025"/>
          </a:xfrm>
        </p:spPr>
        <p:txBody>
          <a:bodyPr/>
          <a:lstStyle/>
          <a:p>
            <a:r>
              <a:rPr lang="el-GR" dirty="0" err="1" smtClean="0">
                <a:solidFill>
                  <a:srgbClr val="FF0000"/>
                </a:solidFill>
              </a:rPr>
              <a:t>Καταγωγ</a:t>
            </a:r>
            <a:r>
              <a:rPr lang="en-US" dirty="0" smtClean="0">
                <a:solidFill>
                  <a:srgbClr val="FF0000"/>
                </a:solidFill>
              </a:rPr>
              <a:t>h</a:t>
            </a:r>
            <a:endParaRPr lang="el-GR" dirty="0">
              <a:solidFill>
                <a:srgbClr val="FF0000"/>
              </a:solidFill>
            </a:endParaRPr>
          </a:p>
        </p:txBody>
      </p:sp>
      <p:sp>
        <p:nvSpPr>
          <p:cNvPr id="3" name="Υπότιτλος 2"/>
          <p:cNvSpPr>
            <a:spLocks noGrp="1"/>
          </p:cNvSpPr>
          <p:nvPr>
            <p:ph type="subTitle" idx="1"/>
          </p:nvPr>
        </p:nvSpPr>
        <p:spPr>
          <a:xfrm>
            <a:off x="0" y="1556792"/>
            <a:ext cx="8892480" cy="4968552"/>
          </a:xfrm>
        </p:spPr>
        <p:txBody>
          <a:bodyPr>
            <a:normAutofit fontScale="70000" lnSpcReduction="20000"/>
          </a:bodyPr>
          <a:lstStyle/>
          <a:p>
            <a:r>
              <a:rPr lang="el-GR" dirty="0" smtClean="0">
                <a:solidFill>
                  <a:srgbClr val="FF0000"/>
                </a:solidFill>
              </a:rPr>
              <a:t>Περικλής, έμεινε στην ιστορία σαν ένας από τους πιο διάσημους ανθρώπους, όχι μόνο της εποχής του και της Αθήνας, αλλά όλου του κόσμου και όλων των εποχών.</a:t>
            </a:r>
          </a:p>
          <a:p>
            <a:r>
              <a:rPr lang="el-GR" dirty="0" smtClean="0">
                <a:solidFill>
                  <a:srgbClr val="FF0000"/>
                </a:solidFill>
              </a:rPr>
              <a:t>Δημότης του Χολαργού ήταν λοιπόν ο Περικλής, που γεννήθηκε μάλλον το 495 ή το 490 </a:t>
            </a:r>
            <a:r>
              <a:rPr lang="el-GR" dirty="0" err="1" smtClean="0">
                <a:solidFill>
                  <a:srgbClr val="FF0000"/>
                </a:solidFill>
              </a:rPr>
              <a:t>π.Χ.</a:t>
            </a:r>
            <a:r>
              <a:rPr lang="el-GR" dirty="0" smtClean="0">
                <a:solidFill>
                  <a:srgbClr val="FF0000"/>
                </a:solidFill>
              </a:rPr>
              <a:t> Ανήκε στην Ακαμαντίδα φυλή και ήταν συγγενής με τους Αλκμεωνίδες. Η καταγωγή του ήταν αριστοκρατική, όμως αυτό δεν τον εμπόδισε ν' ακολουθήσει το κόμμα του Εφιάλτη, που σαν ιδεολογία του είχε την ισότητα όλων των πολιτών. Ο Εφιάλτης, που ήταν ένας από τους πιο τίμιους πολιτικούς της Αθήνας, σαν τον Αριστείδη το Δίκαιο, έκανε διάφορες αγαθοεργίες στους φτωχούς Αθηναίους, κι άφησε κι αυτός - σαν τον Κίμωνα -ξέφραγα τα κτήματα του για να μπαίνει όποιος θέλει και να παίρνει φρούτα. Μα ο Περικλής είχε άλλη γνώμη. Με τις αγαθοεργίες δεν μπορούσε ν' ανακουφιστεί ο φτωχός λαός. Χρειάζονταν νόμοι, οι οποίοι θα τον βοηθούσαν να ζήσει πιο άνετα. Έτσι, μετά τη δολοφονία του Εφιάλτη, όταν πήρε αυτός την αρχηγία του κόμματος του, άρχισε να προπαγανδίζει στην Εκκλησία του Δήμου τις ιδέες του. Ήταν τρομερός ρήτορας και κατάφερνε πολύ εύκολα να παρασύρει με το μέρος του την πλειοψηφία των Αθηναίων. Παραμέρισε το εμπόδιο του Κίμωνα, αφού κατάφερε να τον εξοστρακίσει με την κατηγορία πως ήταν φίλος των Σπαρτιατών κι έτσι ανάλαβε αυτός τις τύχες της Αθήνας, σαν Άρχοντας στρατηγός</a:t>
            </a:r>
            <a:r>
              <a:rPr lang="el-GR" dirty="0" smtClean="0"/>
              <a:t>..</a:t>
            </a:r>
            <a:endParaRPr lang="el-GR" dirty="0"/>
          </a:p>
        </p:txBody>
      </p:sp>
    </p:spTree>
    <p:extLst>
      <p:ext uri="{BB962C8B-B14F-4D97-AF65-F5344CB8AC3E}">
        <p14:creationId xmlns:p14="http://schemas.microsoft.com/office/powerpoint/2010/main" val="52159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1" presetClass="emph" presetSubtype="0" fill="hold" grpId="0" nodeType="clickEffect">
                                  <p:stCondLst>
                                    <p:cond delay="0"/>
                                  </p:stCondLst>
                                  <p:childTnLst>
                                    <p:animClr clrSpc="hsl" dir="cw">
                                      <p:cBhvr override="childStyle">
                                        <p:cTn id="11" dur="500" fill="hold"/>
                                        <p:tgtEl>
                                          <p:spTgt spid="3">
                                            <p:txEl>
                                              <p:pRg st="0" end="0"/>
                                            </p:txEl>
                                          </p:spTgt>
                                        </p:tgtEl>
                                        <p:attrNameLst>
                                          <p:attrName>style.color</p:attrName>
                                        </p:attrNameLst>
                                      </p:cBhvr>
                                      <p:by>
                                        <p:hsl h="7200000" s="0" l="0"/>
                                      </p:by>
                                    </p:animClr>
                                    <p:animClr clrSpc="hsl" dir="cw">
                                      <p:cBhvr>
                                        <p:cTn id="12" dur="500" fill="hold"/>
                                        <p:tgtEl>
                                          <p:spTgt spid="3">
                                            <p:txEl>
                                              <p:pRg st="0" end="0"/>
                                            </p:txEl>
                                          </p:spTgt>
                                        </p:tgtEl>
                                        <p:attrNameLst>
                                          <p:attrName>fillcolor</p:attrName>
                                        </p:attrNameLst>
                                      </p:cBhvr>
                                      <p:by>
                                        <p:hsl h="7200000" s="0" l="0"/>
                                      </p:by>
                                    </p:animClr>
                                    <p:animClr clrSpc="hsl" dir="cw">
                                      <p:cBhvr>
                                        <p:cTn id="13" dur="500" fill="hold"/>
                                        <p:tgtEl>
                                          <p:spTgt spid="3">
                                            <p:txEl>
                                              <p:pRg st="0" end="0"/>
                                            </p:txEl>
                                          </p:spTgt>
                                        </p:tgtEl>
                                        <p:attrNameLst>
                                          <p:attrName>stroke.color</p:attrName>
                                        </p:attrNameLst>
                                      </p:cBhvr>
                                      <p:by>
                                        <p:hsl h="7200000" s="0" l="0"/>
                                      </p:by>
                                    </p:animClr>
                                    <p:set>
                                      <p:cBhvr>
                                        <p:cTn id="14" dur="500" fill="hold"/>
                                        <p:tgtEl>
                                          <p:spTgt spid="3">
                                            <p:txEl>
                                              <p:pRg st="0" end="0"/>
                                            </p:txEl>
                                          </p:spTgt>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1" presetClass="emph" presetSubtype="0" fill="hold" grpId="0" nodeType="clickEffect">
                                  <p:stCondLst>
                                    <p:cond delay="0"/>
                                  </p:stCondLst>
                                  <p:childTnLst>
                                    <p:animClr clrSpc="hsl" dir="cw">
                                      <p:cBhvr override="childStyle">
                                        <p:cTn id="18" dur="500" fill="hold"/>
                                        <p:tgtEl>
                                          <p:spTgt spid="3">
                                            <p:txEl>
                                              <p:pRg st="1" end="1"/>
                                            </p:txEl>
                                          </p:spTgt>
                                        </p:tgtEl>
                                        <p:attrNameLst>
                                          <p:attrName>style.color</p:attrName>
                                        </p:attrNameLst>
                                      </p:cBhvr>
                                      <p:by>
                                        <p:hsl h="7200000" s="0" l="0"/>
                                      </p:by>
                                    </p:animClr>
                                    <p:animClr clrSpc="hsl" dir="cw">
                                      <p:cBhvr>
                                        <p:cTn id="19" dur="500" fill="hold"/>
                                        <p:tgtEl>
                                          <p:spTgt spid="3">
                                            <p:txEl>
                                              <p:pRg st="1" end="1"/>
                                            </p:txEl>
                                          </p:spTgt>
                                        </p:tgtEl>
                                        <p:attrNameLst>
                                          <p:attrName>fillcolor</p:attrName>
                                        </p:attrNameLst>
                                      </p:cBhvr>
                                      <p:by>
                                        <p:hsl h="7200000" s="0" l="0"/>
                                      </p:by>
                                    </p:animClr>
                                    <p:animClr clrSpc="hsl" dir="cw">
                                      <p:cBhvr>
                                        <p:cTn id="20" dur="500" fill="hold"/>
                                        <p:tgtEl>
                                          <p:spTgt spid="3">
                                            <p:txEl>
                                              <p:pRg st="1" end="1"/>
                                            </p:txEl>
                                          </p:spTgt>
                                        </p:tgtEl>
                                        <p:attrNameLst>
                                          <p:attrName>stroke.color</p:attrName>
                                        </p:attrNameLst>
                                      </p:cBhvr>
                                      <p:by>
                                        <p:hsl h="7200000" s="0" l="0"/>
                                      </p:by>
                                    </p:animClr>
                                    <p:set>
                                      <p:cBhvr>
                                        <p:cTn id="21" dur="50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99592" y="188641"/>
            <a:ext cx="7772400" cy="1080120"/>
          </a:xfrm>
        </p:spPr>
        <p:txBody>
          <a:bodyPr/>
          <a:lstStyle/>
          <a:p>
            <a:r>
              <a:rPr lang="el-GR" dirty="0" err="1" smtClean="0">
                <a:solidFill>
                  <a:schemeClr val="accent2">
                    <a:lumMod val="60000"/>
                    <a:lumOff val="40000"/>
                  </a:schemeClr>
                </a:solidFill>
              </a:rPr>
              <a:t>Πολ</a:t>
            </a:r>
            <a:r>
              <a:rPr lang="en-US" dirty="0" err="1" smtClean="0">
                <a:solidFill>
                  <a:schemeClr val="accent2">
                    <a:lumMod val="60000"/>
                    <a:lumOff val="40000"/>
                  </a:schemeClr>
                </a:solidFill>
              </a:rPr>
              <a:t>i</a:t>
            </a:r>
            <a:r>
              <a:rPr lang="el-GR" dirty="0" err="1" smtClean="0">
                <a:solidFill>
                  <a:schemeClr val="accent2">
                    <a:lumMod val="60000"/>
                    <a:lumOff val="40000"/>
                  </a:schemeClr>
                </a:solidFill>
              </a:rPr>
              <a:t>τευμα</a:t>
            </a:r>
            <a:endParaRPr lang="el-GR" dirty="0">
              <a:solidFill>
                <a:schemeClr val="accent2">
                  <a:lumMod val="60000"/>
                  <a:lumOff val="40000"/>
                </a:schemeClr>
              </a:solidFill>
            </a:endParaRPr>
          </a:p>
        </p:txBody>
      </p:sp>
      <p:sp>
        <p:nvSpPr>
          <p:cNvPr id="3" name="Υπότιτλος 2"/>
          <p:cNvSpPr>
            <a:spLocks noGrp="1"/>
          </p:cNvSpPr>
          <p:nvPr>
            <p:ph type="subTitle" idx="1"/>
          </p:nvPr>
        </p:nvSpPr>
        <p:spPr>
          <a:xfrm>
            <a:off x="179512" y="1268760"/>
            <a:ext cx="8784976" cy="5472608"/>
          </a:xfrm>
        </p:spPr>
        <p:txBody>
          <a:bodyPr>
            <a:normAutofit fontScale="92500" lnSpcReduction="10000"/>
          </a:bodyPr>
          <a:lstStyle/>
          <a:p>
            <a:r>
              <a:rPr lang="el-GR" dirty="0" smtClean="0">
                <a:solidFill>
                  <a:schemeClr val="accent2">
                    <a:lumMod val="60000"/>
                    <a:lumOff val="40000"/>
                  </a:schemeClr>
                </a:solidFill>
              </a:rPr>
              <a:t>Υπήρξε </a:t>
            </a:r>
            <a:r>
              <a:rPr lang="el-GR" dirty="0" smtClean="0">
                <a:solidFill>
                  <a:schemeClr val="accent2">
                    <a:lumMod val="60000"/>
                    <a:lumOff val="40000"/>
                  </a:schemeClr>
                </a:solidFill>
              </a:rPr>
              <a:t>μέγας προστάτης των τεχνών, της λογοτεχνίας και των επιστημών, και ο βασικός υπεύθυνος για το γεγονός ότι η Αθήνα έγινε το πολιτιστικό και πνευματικό κέντρο του αρχαίου κόσμου. Επίσης, σε αυτόν οφείλεται η κατασκευή πολλών από τα σημαντικά μνημεία που κοσμούσαν την Αρχαία Αθήνα, με εκείνα της Ακρόπολης να διατηρούν εξέχουσα θέση ανάμεσά τους. Επίσης, υπήρξε μέγας υποστηρικτής της δημοκρατίας και της ελευθερίας του λόγου και ως αποτέλεσμα, κατά την εποχή του, τέθηκαν οι βάσεις του λεγόμενου Δυτικού Πολιτισμού. Η δράση του δεν περιορίστηκε μόνο εκεί, αλλά ως ηγέτης των Αθηνών, με μία σειρά νόμων, υποστήριξε τις λαϊκές μάζες και τις βοήθησε να αποκτήσουν περισσότερα δικαιώματα σε βάρος της αριστοκρατικής τάξης στην οποία ανήκε κι ο ίδιος. Ήταν τόσο ανοικτός προς τις ευρύτερες μάζες, που πολλοί τον αποκαλούσαν λαϊκιστή.[1][2]</a:t>
            </a:r>
            <a:endParaRPr lang="el-GR" dirty="0">
              <a:solidFill>
                <a:schemeClr val="accent2">
                  <a:lumMod val="60000"/>
                  <a:lumOff val="40000"/>
                </a:schemeClr>
              </a:solidFill>
            </a:endParaRPr>
          </a:p>
        </p:txBody>
      </p:sp>
    </p:spTree>
    <p:extLst>
      <p:ext uri="{BB962C8B-B14F-4D97-AF65-F5344CB8AC3E}">
        <p14:creationId xmlns:p14="http://schemas.microsoft.com/office/powerpoint/2010/main" val="395345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Β</a:t>
            </a:r>
            <a:r>
              <a:rPr lang="en-US" dirty="0" err="1" smtClean="0"/>
              <a:t>i</a:t>
            </a:r>
            <a:r>
              <a:rPr lang="el-GR" dirty="0" err="1" smtClean="0"/>
              <a:t>ντεο</a:t>
            </a:r>
            <a:endParaRPr lang="el-GR" dirty="0"/>
          </a:p>
        </p:txBody>
      </p:sp>
      <p:sp>
        <p:nvSpPr>
          <p:cNvPr id="3" name="Υπότιτλος 2"/>
          <p:cNvSpPr>
            <a:spLocks noGrp="1"/>
          </p:cNvSpPr>
          <p:nvPr>
            <p:ph type="subTitle" idx="1"/>
          </p:nvPr>
        </p:nvSpPr>
        <p:spPr/>
        <p:txBody>
          <a:bodyPr>
            <a:normAutofit fontScale="92500" lnSpcReduction="10000"/>
          </a:bodyPr>
          <a:lstStyle/>
          <a:p>
            <a:endParaRPr lang="en-US" dirty="0" smtClean="0"/>
          </a:p>
          <a:p>
            <a:r>
              <a:rPr lang="en-US" dirty="0">
                <a:hlinkClick r:id="rId2"/>
              </a:rPr>
              <a:t>http://</a:t>
            </a:r>
            <a:r>
              <a:rPr lang="en-US" dirty="0" smtClean="0">
                <a:hlinkClick r:id="rId2"/>
              </a:rPr>
              <a:t>www.youtube.com/watch?v=0xelAqLS</a:t>
            </a:r>
          </a:p>
          <a:p>
            <a:r>
              <a:rPr lang="en-US" dirty="0" smtClean="0">
                <a:hlinkClick r:id="rId2"/>
              </a:rPr>
              <a:t>o-4&amp;feature=related</a:t>
            </a:r>
            <a:endParaRPr lang="en-US" dirty="0" smtClean="0"/>
          </a:p>
          <a:p>
            <a:endParaRPr lang="en-US" dirty="0" smtClean="0"/>
          </a:p>
          <a:p>
            <a:endParaRPr lang="en-US" dirty="0" smtClean="0"/>
          </a:p>
          <a:p>
            <a:endParaRPr lang="en-US" dirty="0"/>
          </a:p>
          <a:p>
            <a:endParaRPr lang="en-US" dirty="0" smtClean="0"/>
          </a:p>
          <a:p>
            <a:endParaRPr lang="en-US" dirty="0"/>
          </a:p>
          <a:p>
            <a:endParaRPr lang="en-US" dirty="0" smtClean="0"/>
          </a:p>
          <a:p>
            <a:endParaRPr lang="en-US" dirty="0" smtClean="0"/>
          </a:p>
          <a:p>
            <a:endParaRPr lang="el-GR" dirty="0" smtClean="0"/>
          </a:p>
          <a:p>
            <a:endParaRPr lang="el-GR" dirty="0"/>
          </a:p>
        </p:txBody>
      </p:sp>
      <p:sp>
        <p:nvSpPr>
          <p:cNvPr id="4" name="Καμπύλη ταινία προς τα επάνω 3"/>
          <p:cNvSpPr/>
          <p:nvPr/>
        </p:nvSpPr>
        <p:spPr>
          <a:xfrm>
            <a:off x="4932040" y="332656"/>
            <a:ext cx="3312368" cy="1728192"/>
          </a:xfrm>
          <a:prstGeom prst="ellipse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ΜΑΡΙΑ </a:t>
            </a:r>
            <a:r>
              <a:rPr lang="el-GR" smtClean="0"/>
              <a:t>ΚΑΙ ΕΥΑΓΓΕΛΙΑ!</a:t>
            </a:r>
            <a:endParaRPr lang="el-GR" dirty="0"/>
          </a:p>
        </p:txBody>
      </p:sp>
    </p:spTree>
    <p:extLst>
      <p:ext uri="{BB962C8B-B14F-4D97-AF65-F5344CB8AC3E}">
        <p14:creationId xmlns:p14="http://schemas.microsoft.com/office/powerpoint/2010/main" val="2841477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85</TotalTime>
  <Words>424</Words>
  <Application>Microsoft Office PowerPoint</Application>
  <PresentationFormat>Προβολή στην οθόνη (4:3)</PresentationFormat>
  <Paragraphs>18</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Αποκορύφωμα</vt:lpstr>
      <vt:lpstr>Tα χρoνια του Περικλh</vt:lpstr>
      <vt:lpstr>Καταγωγh</vt:lpstr>
      <vt:lpstr>Πολiτευμα</vt:lpstr>
      <vt:lpstr>Βiντεο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Tα χρόνια του Περικλή</dc:title>
  <dc:creator>sxoleio</dc:creator>
  <cp:lastModifiedBy>sxoleio</cp:lastModifiedBy>
  <cp:revision>8</cp:revision>
  <dcterms:created xsi:type="dcterms:W3CDTF">2012-01-20T08:52:41Z</dcterms:created>
  <dcterms:modified xsi:type="dcterms:W3CDTF">2012-01-27T09:19:08Z</dcterms:modified>
</cp:coreProperties>
</file>