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A9F7"/>
    <a:srgbClr val="400EBE"/>
    <a:srgbClr val="34F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l-GR" smtClean="0"/>
              <a:t>Στυλ κύριου τίτλου</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white"/>
        <p:txBody>
          <a:bodyPr/>
          <a:lstStyle/>
          <a:p>
            <a:fld id="{FE9D5D2A-194C-4387-A654-22388EC5D55F}" type="datetimeFigureOut">
              <a:rPr lang="el-GR" smtClean="0"/>
              <a:t>15/2/2012</a:t>
            </a:fld>
            <a:endParaRPr lang="el-GR"/>
          </a:p>
        </p:txBody>
      </p:sp>
      <p:sp>
        <p:nvSpPr>
          <p:cNvPr id="5" name="Footer Placeholder 4"/>
          <p:cNvSpPr>
            <a:spLocks noGrp="1"/>
          </p:cNvSpPr>
          <p:nvPr>
            <p:ph type="ftr" sz="quarter" idx="11"/>
          </p:nvPr>
        </p:nvSpPr>
        <p:spPr bwMode="white"/>
        <p:txBody>
          <a:bodyPr/>
          <a:lstStyle/>
          <a:p>
            <a:endParaRPr lang="el-GR"/>
          </a:p>
        </p:txBody>
      </p:sp>
      <p:sp>
        <p:nvSpPr>
          <p:cNvPr id="6" name="Slide Number Placeholder 5"/>
          <p:cNvSpPr>
            <a:spLocks noGrp="1"/>
          </p:cNvSpPr>
          <p:nvPr>
            <p:ph type="sldNum" sz="quarter" idx="12"/>
          </p:nvPr>
        </p:nvSpPr>
        <p:spPr/>
        <p:txBody>
          <a:bodyPr/>
          <a:lstStyle/>
          <a:p>
            <a:fld id="{27714160-0E51-4C54-97A9-D728847E6D50}"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E9D5D2A-194C-4387-A654-22388EC5D55F}" type="datetimeFigureOut">
              <a:rPr lang="el-GR" smtClean="0"/>
              <a:t>15/2/2012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714160-0E51-4C54-97A9-D728847E6D5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E9D5D2A-194C-4387-A654-22388EC5D55F}" type="datetimeFigureOut">
              <a:rPr lang="el-GR" smtClean="0"/>
              <a:t>15/2/2012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714160-0E51-4C54-97A9-D728847E6D5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E9D5D2A-194C-4387-A654-22388EC5D55F}" type="datetimeFigureOut">
              <a:rPr lang="el-GR" smtClean="0"/>
              <a:t>15/2/2012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714160-0E51-4C54-97A9-D728847E6D50}" type="slidenum">
              <a:rPr lang="el-GR" smtClean="0"/>
              <a:t>‹#›</a:t>
            </a:fld>
            <a:endParaRPr lang="el-G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9D5D2A-194C-4387-A654-22388EC5D55F}" type="datetimeFigureOut">
              <a:rPr lang="el-GR" smtClean="0"/>
              <a:t>15/2/2012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714160-0E51-4C54-97A9-D728847E6D50}" type="slidenum">
              <a:rPr lang="el-GR" smtClean="0"/>
              <a:t>‹#›</a:t>
            </a:fld>
            <a:endParaRPr lang="el-G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FE9D5D2A-194C-4387-A654-22388EC5D55F}" type="datetimeFigureOut">
              <a:rPr lang="el-GR" smtClean="0"/>
              <a:t>15/2/2012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714160-0E51-4C54-97A9-D728847E6D50}" type="slidenum">
              <a:rPr lang="el-GR" smtClean="0"/>
              <a:t>‹#›</a:t>
            </a:fld>
            <a:endParaRPr lang="el-GR"/>
          </a:p>
        </p:txBody>
      </p:sp>
      <p:sp>
        <p:nvSpPr>
          <p:cNvPr id="12" name="Content Placeholder 11"/>
          <p:cNvSpPr>
            <a:spLocks noGrp="1"/>
          </p:cNvSpPr>
          <p:nvPr>
            <p:ph sz="quarter" idx="14"/>
          </p:nvPr>
        </p:nvSpPr>
        <p:spPr>
          <a:xfrm>
            <a:off x="46482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FE9D5D2A-194C-4387-A654-22388EC5D55F}" type="datetimeFigureOut">
              <a:rPr lang="el-GR" smtClean="0"/>
              <a:t>15/2/2012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7714160-0E51-4C54-97A9-D728847E6D5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E9D5D2A-194C-4387-A654-22388EC5D55F}" type="datetimeFigureOut">
              <a:rPr lang="el-GR" smtClean="0"/>
              <a:t>15/2/2012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7714160-0E51-4C54-97A9-D728847E6D50}" type="slidenum">
              <a:rPr lang="el-GR" smtClean="0"/>
              <a:t>‹#›</a:t>
            </a:fld>
            <a:endParaRPr lang="el-G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9D5D2A-194C-4387-A654-22388EC5D55F}" type="datetimeFigureOut">
              <a:rPr lang="el-GR" smtClean="0"/>
              <a:t>15/2/2012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714160-0E51-4C54-97A9-D728847E6D5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E9D5D2A-194C-4387-A654-22388EC5D55F}" type="datetimeFigureOut">
              <a:rPr lang="el-GR" smtClean="0"/>
              <a:t>15/2/2012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714160-0E51-4C54-97A9-D728847E6D50}" type="slidenum">
              <a:rPr lang="el-GR" smtClean="0"/>
              <a:t>‹#›</a:t>
            </a:fld>
            <a:endParaRPr lang="el-GR"/>
          </a:p>
        </p:txBody>
      </p:sp>
      <p:sp>
        <p:nvSpPr>
          <p:cNvPr id="9" name="Content Placeholder 8"/>
          <p:cNvSpPr>
            <a:spLocks noGrp="1"/>
          </p:cNvSpPr>
          <p:nvPr>
            <p:ph sz="quarter" idx="13"/>
          </p:nvPr>
        </p:nvSpPr>
        <p:spPr>
          <a:xfrm>
            <a:off x="1371600" y="1676400"/>
            <a:ext cx="3276600" cy="3505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E9D5D2A-194C-4387-A654-22388EC5D55F}" type="datetimeFigureOut">
              <a:rPr lang="el-GR" smtClean="0"/>
              <a:t>15/2/2012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714160-0E51-4C54-97A9-D728847E6D50}"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E9D5D2A-194C-4387-A654-22388EC5D55F}" type="datetimeFigureOut">
              <a:rPr lang="el-GR" smtClean="0"/>
              <a:t>15/2/2012</a:t>
            </a:fld>
            <a:endParaRPr lang="el-G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l-G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7714160-0E51-4C54-97A9-D728847E6D50}"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76673"/>
            <a:ext cx="7772400" cy="1296143"/>
          </a:xfrm>
        </p:spPr>
        <p:txBody>
          <a:bodyPr/>
          <a:lstStyle/>
          <a:p>
            <a:r>
              <a:rPr lang="el-GR" b="1" u="sng" dirty="0" smtClean="0">
                <a:solidFill>
                  <a:srgbClr val="37A9F7"/>
                </a:solidFill>
                <a:latin typeface="Comic Sans MS" pitchFamily="66" charset="0"/>
              </a:rPr>
              <a:t>ΠΑΤΡΙΝΟ ΚΑΡΝΑΒΑΛΙ</a:t>
            </a:r>
            <a:endParaRPr lang="el-GR" b="1" u="sng" dirty="0">
              <a:solidFill>
                <a:srgbClr val="37A9F7"/>
              </a:solidFill>
              <a:latin typeface="Comic Sans MS" pitchFamily="66" charset="0"/>
            </a:endParaRPr>
          </a:p>
        </p:txBody>
      </p:sp>
      <p:sp>
        <p:nvSpPr>
          <p:cNvPr id="3" name="Υπότιτλος 2"/>
          <p:cNvSpPr>
            <a:spLocks noGrp="1"/>
          </p:cNvSpPr>
          <p:nvPr>
            <p:ph type="subTitle" idx="1"/>
          </p:nvPr>
        </p:nvSpPr>
        <p:spPr>
          <a:xfrm>
            <a:off x="1371600" y="2105891"/>
            <a:ext cx="6400800" cy="3532909"/>
          </a:xfrm>
        </p:spPr>
        <p:txBody>
          <a:bodyPr/>
          <a:lstStyle/>
          <a:p>
            <a:endParaRPr lang="el-GR" dirty="0"/>
          </a:p>
        </p:txBody>
      </p:sp>
      <p:sp>
        <p:nvSpPr>
          <p:cNvPr id="4" name="Αστέρι 5 ακτινών 3"/>
          <p:cNvSpPr/>
          <p:nvPr/>
        </p:nvSpPr>
        <p:spPr>
          <a:xfrm>
            <a:off x="7380312" y="908721"/>
            <a:ext cx="914400" cy="72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791580" y="908721"/>
            <a:ext cx="936104" cy="7920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9"/>
            <a:ext cx="6577880" cy="39604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80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5"/>
                                        </p:tgtEl>
                                      </p:cBhvr>
                                    </p:animEffect>
                                    <p:anim calcmode="lin" valueType="num">
                                      <p:cBhvr>
                                        <p:cTn id="14"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5"/>
                                        </p:tgtEl>
                                        <p:attrNameLst>
                                          <p:attrName>ppt_h</p:attrName>
                                        </p:attrNameLst>
                                      </p:cBhvr>
                                      <p:tavLst>
                                        <p:tav tm="0">
                                          <p:val>
                                            <p:strVal val="ppt_h"/>
                                          </p:val>
                                        </p:tav>
                                        <p:tav tm="100000">
                                          <p:val>
                                            <p:strVal val="ppt_h"/>
                                          </p:val>
                                        </p:tav>
                                      </p:tavLst>
                                    </p:anim>
                                    <p:set>
                                      <p:cBhvr>
                                        <p:cTn id="16" dur="1" fill="hold">
                                          <p:stCondLst>
                                            <p:cond delay="1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2000"/>
                                        <p:tgtEl>
                                          <p:spTgt spid="4"/>
                                        </p:tgtEl>
                                      </p:cBhvr>
                                    </p:animEffect>
                                    <p:anim calcmode="lin" valueType="num">
                                      <p:cBhvr>
                                        <p:cTn id="21"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4"/>
                                        </p:tgtEl>
                                        <p:attrNameLst>
                                          <p:attrName>ppt_h</p:attrName>
                                        </p:attrNameLst>
                                      </p:cBhvr>
                                      <p:tavLst>
                                        <p:tav tm="0">
                                          <p:val>
                                            <p:strVal val="ppt_h"/>
                                          </p:val>
                                        </p:tav>
                                        <p:tav tm="100000">
                                          <p:val>
                                            <p:strVal val="ppt_h"/>
                                          </p:val>
                                        </p:tav>
                                      </p:tavLst>
                                    </p:anim>
                                    <p:set>
                                      <p:cBhvr>
                                        <p:cTn id="23" dur="1" fill="hold">
                                          <p:stCondLst>
                                            <p:cond delay="1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1052736"/>
            <a:ext cx="6400800" cy="648072"/>
          </a:xfrm>
        </p:spPr>
        <p:txBody>
          <a:bodyPr/>
          <a:lstStyle/>
          <a:p>
            <a:r>
              <a:rPr lang="el-GR" b="1" u="sng" dirty="0">
                <a:solidFill>
                  <a:srgbClr val="37A9F7"/>
                </a:solidFill>
                <a:latin typeface="Comic Sans MS" pitchFamily="66" charset="0"/>
              </a:rPr>
              <a:t>ΠΑΤΡΙΝΟ ΚΑΡΝΑΒΑΛΙ</a:t>
            </a:r>
          </a:p>
        </p:txBody>
      </p:sp>
      <p:sp>
        <p:nvSpPr>
          <p:cNvPr id="3" name="Θέση περιεχομένου 2"/>
          <p:cNvSpPr>
            <a:spLocks noGrp="1"/>
          </p:cNvSpPr>
          <p:nvPr>
            <p:ph idx="1"/>
          </p:nvPr>
        </p:nvSpPr>
        <p:spPr>
          <a:xfrm>
            <a:off x="1259632" y="1869055"/>
            <a:ext cx="6400800" cy="3216130"/>
          </a:xfrm>
        </p:spPr>
        <p:txBody>
          <a:bodyPr>
            <a:noAutofit/>
          </a:bodyPr>
          <a:lstStyle/>
          <a:p>
            <a:r>
              <a:rPr lang="el-GR" sz="1400" dirty="0">
                <a:solidFill>
                  <a:srgbClr val="400EBE"/>
                </a:solidFill>
                <a:latin typeface="Comic Sans MS" pitchFamily="66" charset="0"/>
              </a:rPr>
              <a:t>Το Πατρινό καρναβάλι είναι η μεγαλύτερη αποκριάτικη εκδήλωση στην Ελλάδα. Μετρά 180 χρόνια ιστορίας. Οι εκδηλώσεις αρχίζουν στις 17 Ιανουαρίου και διαρκούν μέχρι την Καθαρή Δευτέρα. Το καρναβάλι της Πάτρας δεν είναι μόνο μια συγκεκριμένη εκδήλωση αλλά ένα σύνολο εκδηλώσεων που περιλαμβάνουν χορούς, παρελάσεις, κυνήγι κρυμμένου θησαυρού, καρναβάλι των μικρών κ.ά. Κορυφώνεται το τελευταίο Σαββατοκύριακο της Αποκριάς με τη νυχτερινή ποδαράτη παρέλαση των πληρωμάτων του Σαββάτου, τη φαντασμαγορική μεγάλη Παρέλαση αρμάτων και πληρωμάτων της Κυριακής και τέλος το τελετουργικό κάψιμο του βασιλιά καρνάβαλου στο </a:t>
            </a:r>
            <a:r>
              <a:rPr lang="el-GR" sz="1400" dirty="0" err="1">
                <a:solidFill>
                  <a:srgbClr val="400EBE"/>
                </a:solidFill>
                <a:latin typeface="Comic Sans MS" pitchFamily="66" charset="0"/>
              </a:rPr>
              <a:t>μώλο</a:t>
            </a:r>
            <a:r>
              <a:rPr lang="el-GR" sz="1400" dirty="0">
                <a:solidFill>
                  <a:srgbClr val="400EBE"/>
                </a:solidFill>
                <a:latin typeface="Comic Sans MS" pitchFamily="66" charset="0"/>
              </a:rPr>
              <a:t> της Αγίου Νικολάου στο λιμάνι της Πάτρας. Χαρακτηριστικές αρχές του είναι ο αυθορμητισμός, ο αυτοσχεδιασμός, η πηγαία έμπνευση και ο εθελοντισμός.</a:t>
            </a:r>
          </a:p>
          <a:p>
            <a:endParaRPr lang="el-GR" sz="1400" dirty="0"/>
          </a:p>
        </p:txBody>
      </p:sp>
      <p:sp>
        <p:nvSpPr>
          <p:cNvPr id="4" name="Αστέρι 5 ακτινών 3"/>
          <p:cNvSpPr/>
          <p:nvPr/>
        </p:nvSpPr>
        <p:spPr>
          <a:xfrm>
            <a:off x="7389649" y="1256986"/>
            <a:ext cx="792088"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971600" y="1220982"/>
            <a:ext cx="720080"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6860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2"/>
                                        </p:tgtEl>
                                        <p:attrNameLst>
                                          <p:attrName>style.color</p:attrName>
                                        </p:attrNameLst>
                                      </p:cBhvr>
                                      <p:by>
                                        <p:hsl h="7200000" s="0" l="0"/>
                                      </p:by>
                                    </p:animClr>
                                    <p:animClr clrSpc="hsl" dir="cw">
                                      <p:cBhvr>
                                        <p:cTn id="21" dur="500" fill="hold"/>
                                        <p:tgtEl>
                                          <p:spTgt spid="2"/>
                                        </p:tgtEl>
                                        <p:attrNameLst>
                                          <p:attrName>fillcolor</p:attrName>
                                        </p:attrNameLst>
                                      </p:cBhvr>
                                      <p:by>
                                        <p:hsl h="7200000" s="0" l="0"/>
                                      </p:by>
                                    </p:animClr>
                                    <p:animClr clrSpc="hsl" dir="cw">
                                      <p:cBhvr>
                                        <p:cTn id="22" dur="500" fill="hold"/>
                                        <p:tgtEl>
                                          <p:spTgt spid="2"/>
                                        </p:tgtEl>
                                        <p:attrNameLst>
                                          <p:attrName>stroke.color</p:attrName>
                                        </p:attrNameLst>
                                      </p:cBhvr>
                                      <p:by>
                                        <p:hsl h="7200000" s="0" l="0"/>
                                      </p:by>
                                    </p:animClr>
                                    <p:set>
                                      <p:cBhvr>
                                        <p:cTn id="23" dur="500" fill="hold"/>
                                        <p:tgtEl>
                                          <p:spTgt spid="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err="1" smtClean="0">
                <a:solidFill>
                  <a:srgbClr val="37A9F7"/>
                </a:solidFill>
                <a:latin typeface="Comic Sans MS" pitchFamily="66" charset="0"/>
              </a:rPr>
              <a:t>ΤελΕΤΗ</a:t>
            </a:r>
            <a:r>
              <a:rPr lang="el-GR" b="1" u="sng" dirty="0" smtClean="0">
                <a:solidFill>
                  <a:srgbClr val="37A9F7"/>
                </a:solidFill>
                <a:latin typeface="Comic Sans MS" pitchFamily="66" charset="0"/>
              </a:rPr>
              <a:t> </a:t>
            </a:r>
            <a:r>
              <a:rPr lang="el-GR" b="1" u="sng" dirty="0" err="1" smtClean="0">
                <a:solidFill>
                  <a:srgbClr val="37A9F7"/>
                </a:solidFill>
                <a:latin typeface="Comic Sans MS" pitchFamily="66" charset="0"/>
              </a:rPr>
              <a:t>ΕναρξηΣ</a:t>
            </a:r>
            <a:endParaRPr lang="el-GR" b="1" u="sng" dirty="0">
              <a:solidFill>
                <a:srgbClr val="37A9F7"/>
              </a:solidFill>
              <a:latin typeface="Comic Sans MS" pitchFamily="66" charset="0"/>
            </a:endParaRPr>
          </a:p>
        </p:txBody>
      </p:sp>
      <p:sp>
        <p:nvSpPr>
          <p:cNvPr id="3" name="Θέση περιεχομένου 2"/>
          <p:cNvSpPr>
            <a:spLocks noGrp="1"/>
          </p:cNvSpPr>
          <p:nvPr>
            <p:ph idx="1"/>
          </p:nvPr>
        </p:nvSpPr>
        <p:spPr>
          <a:xfrm>
            <a:off x="1403648" y="2276872"/>
            <a:ext cx="6400800" cy="3048001"/>
          </a:xfrm>
        </p:spPr>
        <p:txBody>
          <a:bodyPr>
            <a:noAutofit/>
          </a:bodyPr>
          <a:lstStyle/>
          <a:p>
            <a:r>
              <a:rPr lang="el-GR" sz="1400" dirty="0">
                <a:solidFill>
                  <a:srgbClr val="400EBE"/>
                </a:solidFill>
                <a:latin typeface="Comic Sans MS" pitchFamily="66" charset="0"/>
              </a:rPr>
              <a:t>Στις 17 Ιανουαρίου κάθε χρόνο, κάνει την εμφάνισή του στους δρόμους της Πάτρας ο τελάλης του Πατρινού Καρναβαλιού, τα τελευταία χρόνια μια ειδική κατασκευή με τη μορφή μουσικού άρματος. Ο τελάλης αναγγέλλει με κάθε καρναβαλική επισημότητα την έναρξη του Καρναβαλιού με ένα σκωπτικό μήνυμά του και καλεί τους Πατρινούς να συγκεντρωθούν το βράδυ της ίδιας μέρας στην Τελετή Έναρξης, στην κεντρική πλατεία της πόλης, την Πλατεία Γεωργίου. Εκεί κατά τη διάρκεια μιας φαντασμαγορικής γιορτής με στοιχεία έκπληξης, μιας και το περιεχόμενό της κρατιέται μυστικό ως την τελευταία στιγμή, κηρύσσεται η έναρξη του Πατρινού καρναβαλιού από τον Δήμαρχο </a:t>
            </a:r>
            <a:r>
              <a:rPr lang="el-GR" sz="1400" dirty="0" err="1">
                <a:solidFill>
                  <a:srgbClr val="400EBE"/>
                </a:solidFill>
                <a:latin typeface="Comic Sans MS" pitchFamily="66" charset="0"/>
              </a:rPr>
              <a:t>Πατρέων</a:t>
            </a:r>
            <a:r>
              <a:rPr lang="el-GR" sz="1400" dirty="0">
                <a:solidFill>
                  <a:srgbClr val="400EBE"/>
                </a:solidFill>
                <a:latin typeface="Comic Sans MS" pitchFamily="66" charset="0"/>
              </a:rPr>
              <a:t> από τον εξώστη του Δημοτικού Θεάτρου Απόλλων</a:t>
            </a:r>
          </a:p>
        </p:txBody>
      </p:sp>
      <p:sp>
        <p:nvSpPr>
          <p:cNvPr id="4" name="Αστέρι 5 ακτινών 3"/>
          <p:cNvSpPr/>
          <p:nvPr/>
        </p:nvSpPr>
        <p:spPr>
          <a:xfrm>
            <a:off x="7090472" y="1196752"/>
            <a:ext cx="648072" cy="6973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1403648" y="1185394"/>
            <a:ext cx="648072" cy="72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448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mph" presetSubtype="0" fill="hold" grpId="0" nodeType="clickEffect">
                                  <p:stCondLst>
                                    <p:cond delay="0"/>
                                  </p:stCondLst>
                                  <p:childTnLst>
                                    <p:animClr clrSpc="hsl" dir="cw">
                                      <p:cBhvr override="childStyle">
                                        <p:cTn id="25" dur="500" fill="hold"/>
                                        <p:tgtEl>
                                          <p:spTgt spid="2"/>
                                        </p:tgtEl>
                                        <p:attrNameLst>
                                          <p:attrName>style.color</p:attrName>
                                        </p:attrNameLst>
                                      </p:cBhvr>
                                      <p:by>
                                        <p:hsl h="7200000" s="0" l="0"/>
                                      </p:by>
                                    </p:animClr>
                                    <p:animClr clrSpc="hsl" dir="cw">
                                      <p:cBhvr>
                                        <p:cTn id="26" dur="500" fill="hold"/>
                                        <p:tgtEl>
                                          <p:spTgt spid="2"/>
                                        </p:tgtEl>
                                        <p:attrNameLst>
                                          <p:attrName>fillcolor</p:attrName>
                                        </p:attrNameLst>
                                      </p:cBhvr>
                                      <p:by>
                                        <p:hsl h="7200000" s="0" l="0"/>
                                      </p:by>
                                    </p:animClr>
                                    <p:animClr clrSpc="hsl" dir="cw">
                                      <p:cBhvr>
                                        <p:cTn id="27" dur="500" fill="hold"/>
                                        <p:tgtEl>
                                          <p:spTgt spid="2"/>
                                        </p:tgtEl>
                                        <p:attrNameLst>
                                          <p:attrName>stroke.color</p:attrName>
                                        </p:attrNameLst>
                                      </p:cBhvr>
                                      <p:by>
                                        <p:hsl h="7200000" s="0" l="0"/>
                                      </p:by>
                                    </p:animClr>
                                    <p:set>
                                      <p:cBhvr>
                                        <p:cTn id="2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197407"/>
            <a:ext cx="6400800" cy="685800"/>
          </a:xfrm>
        </p:spPr>
        <p:txBody>
          <a:bodyPr>
            <a:normAutofit fontScale="90000"/>
          </a:bodyPr>
          <a:lstStyle/>
          <a:p>
            <a:r>
              <a:rPr lang="el-GR" dirty="0">
                <a:solidFill>
                  <a:srgbClr val="37A9F7"/>
                </a:solidFill>
                <a:latin typeface="Comic Sans MS" pitchFamily="66" charset="0"/>
              </a:rPr>
              <a:t/>
            </a:r>
            <a:br>
              <a:rPr lang="el-GR" dirty="0">
                <a:solidFill>
                  <a:srgbClr val="37A9F7"/>
                </a:solidFill>
                <a:latin typeface="Comic Sans MS" pitchFamily="66" charset="0"/>
              </a:rPr>
            </a:br>
            <a:r>
              <a:rPr lang="el-GR" b="1" u="sng" dirty="0" err="1" smtClean="0">
                <a:solidFill>
                  <a:srgbClr val="37A9F7"/>
                </a:solidFill>
                <a:latin typeface="Comic Sans MS" pitchFamily="66" charset="0"/>
              </a:rPr>
              <a:t>τσικνοπεμπτη</a:t>
            </a:r>
            <a:endParaRPr lang="el-GR" b="1" u="sng" dirty="0">
              <a:solidFill>
                <a:srgbClr val="37A9F7"/>
              </a:solidFill>
              <a:latin typeface="Comic Sans MS" pitchFamily="66" charset="0"/>
            </a:endParaRPr>
          </a:p>
        </p:txBody>
      </p:sp>
      <p:sp>
        <p:nvSpPr>
          <p:cNvPr id="3" name="Θέση περιεχομένου 2"/>
          <p:cNvSpPr>
            <a:spLocks noGrp="1"/>
          </p:cNvSpPr>
          <p:nvPr>
            <p:ph idx="1"/>
          </p:nvPr>
        </p:nvSpPr>
        <p:spPr>
          <a:xfrm>
            <a:off x="1115616" y="1905318"/>
            <a:ext cx="6904856" cy="3509075"/>
          </a:xfrm>
        </p:spPr>
        <p:txBody>
          <a:bodyPr>
            <a:noAutofit/>
          </a:bodyPr>
          <a:lstStyle/>
          <a:p>
            <a:pPr indent="0">
              <a:buNone/>
            </a:pPr>
            <a:r>
              <a:rPr lang="el-GR" sz="1200" dirty="0">
                <a:solidFill>
                  <a:srgbClr val="400EBE"/>
                </a:solidFill>
                <a:latin typeface="Comic Sans MS" pitchFamily="66" charset="0"/>
              </a:rPr>
              <a:t>Η τσικνοπέμπτη είναι η πέμπτη της δεύτερης εβδομάδας του τριωδίου. Το βασικό έθιμο είναι το ψήσιμο-Τσίκνισμα κρέατος στα κάρβουνα. Συνήθως το κρέας είναι χοιρινό και λουκάνικα.</a:t>
            </a:r>
          </a:p>
          <a:p>
            <a:pPr indent="0">
              <a:buNone/>
            </a:pPr>
            <a:r>
              <a:rPr lang="el-GR" sz="1200" dirty="0">
                <a:solidFill>
                  <a:srgbClr val="400EBE"/>
                </a:solidFill>
                <a:latin typeface="Comic Sans MS" pitchFamily="66" charset="0"/>
              </a:rPr>
              <a:t>Στις Σέρρες ανάβουν μεγάλες φωτιές, ψήνουν κρέας και πηδούν πάνω από τις φωτιές.</a:t>
            </a:r>
          </a:p>
          <a:p>
            <a:pPr indent="0">
              <a:buNone/>
            </a:pPr>
            <a:r>
              <a:rPr lang="el-GR" sz="1200" dirty="0">
                <a:solidFill>
                  <a:srgbClr val="400EBE"/>
                </a:solidFill>
                <a:latin typeface="Comic Sans MS" pitchFamily="66" charset="0"/>
              </a:rPr>
              <a:t>Στην Κομοτηνή ψήνουν κοτόπουλα. Συγκεκριμένα τα καψαλίζουν και τα αρραβωνιασμένα ζευγάρια στέλνουν το κοτόπουλο ο άντρας στη γυναίκα και η γυναίκα στέλνει στον άντρα μπακλαβά.</a:t>
            </a:r>
          </a:p>
          <a:p>
            <a:pPr indent="0">
              <a:buNone/>
            </a:pPr>
            <a:r>
              <a:rPr lang="el-GR" sz="1200" dirty="0">
                <a:solidFill>
                  <a:srgbClr val="400EBE"/>
                </a:solidFill>
                <a:latin typeface="Comic Sans MS" pitchFamily="66" charset="0"/>
              </a:rPr>
              <a:t>Στην Κέρκυρα οι κοπέλες βγαίνουν στα καντούνια και </a:t>
            </a:r>
            <a:r>
              <a:rPr lang="el-GR" sz="1200" dirty="0" err="1">
                <a:solidFill>
                  <a:srgbClr val="400EBE"/>
                </a:solidFill>
                <a:latin typeface="Comic Sans MS" pitchFamily="66" charset="0"/>
              </a:rPr>
              <a:t>κοτσομπολεύουν</a:t>
            </a:r>
            <a:r>
              <a:rPr lang="el-GR" sz="1200" dirty="0">
                <a:solidFill>
                  <a:srgbClr val="400EBE"/>
                </a:solidFill>
                <a:latin typeface="Comic Sans MS" pitchFamily="66" charset="0"/>
              </a:rPr>
              <a:t> ενώ οι άντρες τους κάνουν καντάδες.</a:t>
            </a:r>
          </a:p>
          <a:p>
            <a:pPr indent="0">
              <a:buNone/>
            </a:pPr>
            <a:r>
              <a:rPr lang="el-GR" sz="1200" dirty="0">
                <a:solidFill>
                  <a:srgbClr val="400EBE"/>
                </a:solidFill>
                <a:latin typeface="Comic Sans MS" pitchFamily="66" charset="0"/>
              </a:rPr>
              <a:t>Στην Πελοπόννησο ψήνουν κρέας και λουκάνικα και φτιάχνουν </a:t>
            </a:r>
            <a:r>
              <a:rPr lang="el-GR" sz="1200" dirty="0" err="1">
                <a:solidFill>
                  <a:srgbClr val="400EBE"/>
                </a:solidFill>
                <a:latin typeface="Comic Sans MS" pitchFamily="66" charset="0"/>
              </a:rPr>
              <a:t>τσιγαρίδες</a:t>
            </a:r>
            <a:r>
              <a:rPr lang="el-GR" sz="1200" dirty="0">
                <a:solidFill>
                  <a:srgbClr val="400EBE"/>
                </a:solidFill>
                <a:latin typeface="Comic Sans MS" pitchFamily="66" charset="0"/>
              </a:rPr>
              <a:t> και παστό από χοιρινό.</a:t>
            </a:r>
          </a:p>
          <a:p>
            <a:pPr indent="0">
              <a:buNone/>
            </a:pPr>
            <a:r>
              <a:rPr lang="el-GR" sz="1200" dirty="0">
                <a:solidFill>
                  <a:srgbClr val="400EBE"/>
                </a:solidFill>
                <a:latin typeface="Comic Sans MS" pitchFamily="66" charset="0"/>
              </a:rPr>
              <a:t>Στην Κοζάνη ψήνουν λουκάνικα, </a:t>
            </a:r>
            <a:r>
              <a:rPr lang="el-GR" sz="1200" dirty="0" err="1">
                <a:solidFill>
                  <a:srgbClr val="400EBE"/>
                </a:solidFill>
                <a:latin typeface="Comic Sans MS" pitchFamily="66" charset="0"/>
              </a:rPr>
              <a:t>τσιγαρίδες</a:t>
            </a:r>
            <a:r>
              <a:rPr lang="el-GR" sz="1200" dirty="0">
                <a:solidFill>
                  <a:srgbClr val="400EBE"/>
                </a:solidFill>
                <a:latin typeface="Comic Sans MS" pitchFamily="66" charset="0"/>
              </a:rPr>
              <a:t> και πίνουν πολύ κρασί.</a:t>
            </a:r>
          </a:p>
          <a:p>
            <a:pPr indent="0">
              <a:buNone/>
            </a:pPr>
            <a:r>
              <a:rPr lang="el-GR" sz="1200" dirty="0">
                <a:solidFill>
                  <a:srgbClr val="400EBE"/>
                </a:solidFill>
                <a:latin typeface="Comic Sans MS" pitchFamily="66" charset="0"/>
              </a:rPr>
              <a:t>Σε όλη την Ελλάδα τη μέρα της τσικνοπέμπτης οι άνθρωποι βγαίνουν, τρώνε κρέας και διασκεδάζουν μέχρι το πρωί.</a:t>
            </a:r>
          </a:p>
          <a:p>
            <a:pPr indent="0">
              <a:buNone/>
            </a:pPr>
            <a:endParaRPr lang="el-GR" sz="1200" dirty="0">
              <a:solidFill>
                <a:srgbClr val="400EBE"/>
              </a:solidFill>
              <a:latin typeface="Comic Sans MS" pitchFamily="66" charset="0"/>
            </a:endParaRPr>
          </a:p>
          <a:p>
            <a:pPr indent="0">
              <a:buNone/>
            </a:pPr>
            <a:endParaRPr lang="el-GR" sz="1200" dirty="0">
              <a:solidFill>
                <a:srgbClr val="400EBE"/>
              </a:solidFill>
            </a:endParaRPr>
          </a:p>
        </p:txBody>
      </p:sp>
      <p:sp>
        <p:nvSpPr>
          <p:cNvPr id="4" name="Αστέρι 5 ακτινών 3"/>
          <p:cNvSpPr/>
          <p:nvPr/>
        </p:nvSpPr>
        <p:spPr>
          <a:xfrm>
            <a:off x="6084168" y="1138287"/>
            <a:ext cx="914400" cy="7315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899592" y="1262989"/>
            <a:ext cx="944724" cy="6423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439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grpId="0" nodeType="clickEffect">
                                  <p:stCondLst>
                                    <p:cond delay="0"/>
                                  </p:stCondLst>
                                  <p:childTnLst>
                                    <p:animClr clrSpc="hsl" dir="cw">
                                      <p:cBhvr override="childStyle">
                                        <p:cTn id="55" dur="500" fill="hold"/>
                                        <p:tgtEl>
                                          <p:spTgt spid="2"/>
                                        </p:tgtEl>
                                        <p:attrNameLst>
                                          <p:attrName>style.color</p:attrName>
                                        </p:attrNameLst>
                                      </p:cBhvr>
                                      <p:by>
                                        <p:hsl h="7200000" s="0" l="0"/>
                                      </p:by>
                                    </p:animClr>
                                    <p:animClr clrSpc="hsl" dir="cw">
                                      <p:cBhvr>
                                        <p:cTn id="56" dur="500" fill="hold"/>
                                        <p:tgtEl>
                                          <p:spTgt spid="2"/>
                                        </p:tgtEl>
                                        <p:attrNameLst>
                                          <p:attrName>fillcolor</p:attrName>
                                        </p:attrNameLst>
                                      </p:cBhvr>
                                      <p:by>
                                        <p:hsl h="7200000" s="0" l="0"/>
                                      </p:by>
                                    </p:animClr>
                                    <p:animClr clrSpc="hsl" dir="cw">
                                      <p:cBhvr>
                                        <p:cTn id="57" dur="500" fill="hold"/>
                                        <p:tgtEl>
                                          <p:spTgt spid="2"/>
                                        </p:tgtEl>
                                        <p:attrNameLst>
                                          <p:attrName>stroke.color</p:attrName>
                                        </p:attrNameLst>
                                      </p:cBhvr>
                                      <p:by>
                                        <p:hsl h="7200000" s="0" l="0"/>
                                      </p:by>
                                    </p:animClr>
                                    <p:set>
                                      <p:cBhvr>
                                        <p:cTn id="5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err="1" smtClean="0">
                <a:solidFill>
                  <a:srgbClr val="37A9F7"/>
                </a:solidFill>
                <a:latin typeface="Comic Sans MS" pitchFamily="66" charset="0"/>
              </a:rPr>
              <a:t>ΜπουρμποΥλια</a:t>
            </a:r>
            <a:endParaRPr lang="el-GR" b="1" u="sng" dirty="0">
              <a:solidFill>
                <a:srgbClr val="37A9F7"/>
              </a:solidFill>
              <a:latin typeface="Comic Sans MS" pitchFamily="66" charset="0"/>
            </a:endParaRPr>
          </a:p>
        </p:txBody>
      </p:sp>
      <p:sp>
        <p:nvSpPr>
          <p:cNvPr id="3" name="Θέση περιεχομένου 2"/>
          <p:cNvSpPr>
            <a:spLocks noGrp="1"/>
          </p:cNvSpPr>
          <p:nvPr>
            <p:ph idx="1"/>
          </p:nvPr>
        </p:nvSpPr>
        <p:spPr>
          <a:xfrm>
            <a:off x="1394257" y="2420888"/>
            <a:ext cx="6400800" cy="3048001"/>
          </a:xfrm>
        </p:spPr>
        <p:txBody>
          <a:bodyPr>
            <a:normAutofit fontScale="85000" lnSpcReduction="10000"/>
          </a:bodyPr>
          <a:lstStyle/>
          <a:p>
            <a:r>
              <a:rPr lang="el-GR" dirty="0">
                <a:solidFill>
                  <a:srgbClr val="400EBE"/>
                </a:solidFill>
                <a:latin typeface="Comic Sans MS" pitchFamily="66" charset="0"/>
              </a:rPr>
              <a:t>Παραδοσιακό, αποκλειστικά πατρινό, έθιμο. Απογευματινοί χοροί στους οποίους οι ντάμες προσέρχονται ελεύθερα, χωρίς εισιτήριο και χωρίς συνοδό αλλά με μαύρο φαρδύ και μακρύ ντόμινο και μάσκα ώστε να μην αναγνωρίζονται και έχουν την πρωτοβουλία στην εκλογή καβαλιέρου στο χορό.</a:t>
            </a:r>
          </a:p>
          <a:p>
            <a:r>
              <a:rPr lang="el-GR" dirty="0">
                <a:solidFill>
                  <a:srgbClr val="400EBE"/>
                </a:solidFill>
                <a:latin typeface="Comic Sans MS" pitchFamily="66" charset="0"/>
              </a:rPr>
              <a:t>Στα χρόνια που οι σχέσεις των δυο φύλλων ήταν υπό αυστηρή επιτήρηση το </a:t>
            </a:r>
            <a:r>
              <a:rPr lang="el-GR" dirty="0" err="1">
                <a:solidFill>
                  <a:srgbClr val="400EBE"/>
                </a:solidFill>
                <a:latin typeface="Comic Sans MS" pitchFamily="66" charset="0"/>
              </a:rPr>
              <a:t>μπουρμπούλι</a:t>
            </a:r>
            <a:r>
              <a:rPr lang="el-GR" dirty="0">
                <a:solidFill>
                  <a:srgbClr val="400EBE"/>
                </a:solidFill>
                <a:latin typeface="Comic Sans MS" pitchFamily="66" charset="0"/>
              </a:rPr>
              <a:t> ήταν μια ετήσια απόδραση και τόπος πραγματικών αλλά και φανταστικών ερωτικών περιπετειών. Γίνονται και σήμερα για να διατηρείται η παράδοση</a:t>
            </a:r>
          </a:p>
        </p:txBody>
      </p:sp>
      <p:sp>
        <p:nvSpPr>
          <p:cNvPr id="4" name="Αστέρι 5 ακτινών 3"/>
          <p:cNvSpPr/>
          <p:nvPr/>
        </p:nvSpPr>
        <p:spPr>
          <a:xfrm>
            <a:off x="6880657" y="1329261"/>
            <a:ext cx="914400" cy="72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Αστέρι 5 ακτινών 5"/>
          <p:cNvSpPr/>
          <p:nvPr/>
        </p:nvSpPr>
        <p:spPr>
          <a:xfrm>
            <a:off x="1216580" y="1236230"/>
            <a:ext cx="914400" cy="7540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9686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6"/>
                                        </p:tgtEl>
                                      </p:cBhvr>
                                    </p:animEffect>
                                    <p:anim calcmode="lin" valueType="num">
                                      <p:cBhvr>
                                        <p:cTn id="14"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6"/>
                                        </p:tgtEl>
                                        <p:attrNameLst>
                                          <p:attrName>ppt_h</p:attrName>
                                        </p:attrNameLst>
                                      </p:cBhvr>
                                      <p:tavLst>
                                        <p:tav tm="0">
                                          <p:val>
                                            <p:strVal val="ppt_h"/>
                                          </p:val>
                                        </p:tav>
                                        <p:tav tm="100000">
                                          <p:val>
                                            <p:strVal val="ppt_h"/>
                                          </p:val>
                                        </p:tav>
                                      </p:tavLst>
                                    </p:anim>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2"/>
                                        </p:tgtEl>
                                        <p:attrNameLst>
                                          <p:attrName>style.color</p:attrName>
                                        </p:attrNameLst>
                                      </p:cBhvr>
                                      <p:by>
                                        <p:hsl h="7200000" s="0" l="0"/>
                                      </p:by>
                                    </p:animClr>
                                    <p:animClr clrSpc="hsl" dir="cw">
                                      <p:cBhvr>
                                        <p:cTn id="21" dur="500" fill="hold"/>
                                        <p:tgtEl>
                                          <p:spTgt spid="2"/>
                                        </p:tgtEl>
                                        <p:attrNameLst>
                                          <p:attrName>fillcolor</p:attrName>
                                        </p:attrNameLst>
                                      </p:cBhvr>
                                      <p:by>
                                        <p:hsl h="7200000" s="0" l="0"/>
                                      </p:by>
                                    </p:animClr>
                                    <p:animClr clrSpc="hsl" dir="cw">
                                      <p:cBhvr>
                                        <p:cTn id="22" dur="500" fill="hold"/>
                                        <p:tgtEl>
                                          <p:spTgt spid="2"/>
                                        </p:tgtEl>
                                        <p:attrNameLst>
                                          <p:attrName>stroke.color</p:attrName>
                                        </p:attrNameLst>
                                      </p:cBhvr>
                                      <p:by>
                                        <p:hsl h="7200000" s="0" l="0"/>
                                      </p:by>
                                    </p:animClr>
                                    <p:set>
                                      <p:cBhvr>
                                        <p:cTn id="23" dur="500" fill="hold"/>
                                        <p:tgtEl>
                                          <p:spTgt spid="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err="1" smtClean="0">
                <a:solidFill>
                  <a:srgbClr val="37A9F7"/>
                </a:solidFill>
                <a:latin typeface="Comic Sans MS" pitchFamily="66" charset="0"/>
              </a:rPr>
              <a:t>Τελετη</a:t>
            </a:r>
            <a:r>
              <a:rPr lang="el-GR" b="1" u="sng" dirty="0" smtClean="0">
                <a:solidFill>
                  <a:srgbClr val="37A9F7"/>
                </a:solidFill>
                <a:latin typeface="Comic Sans MS" pitchFamily="66" charset="0"/>
              </a:rPr>
              <a:t> </a:t>
            </a:r>
            <a:r>
              <a:rPr lang="el-GR" b="1" u="sng" dirty="0" err="1" smtClean="0">
                <a:solidFill>
                  <a:srgbClr val="37A9F7"/>
                </a:solidFill>
                <a:latin typeface="Comic Sans MS" pitchFamily="66" charset="0"/>
              </a:rPr>
              <a:t>ληξησ</a:t>
            </a:r>
            <a:endParaRPr lang="el-GR" b="1" u="sng" dirty="0">
              <a:solidFill>
                <a:srgbClr val="37A9F7"/>
              </a:solidFill>
              <a:latin typeface="Comic Sans MS" pitchFamily="66" charset="0"/>
            </a:endParaRPr>
          </a:p>
        </p:txBody>
      </p:sp>
      <p:sp>
        <p:nvSpPr>
          <p:cNvPr id="3" name="Θέση περιεχομένου 2"/>
          <p:cNvSpPr>
            <a:spLocks noGrp="1"/>
          </p:cNvSpPr>
          <p:nvPr>
            <p:ph idx="1"/>
          </p:nvPr>
        </p:nvSpPr>
        <p:spPr>
          <a:xfrm>
            <a:off x="1403648" y="2348880"/>
            <a:ext cx="6400800" cy="3048001"/>
          </a:xfrm>
        </p:spPr>
        <p:txBody>
          <a:bodyPr>
            <a:normAutofit/>
          </a:bodyPr>
          <a:lstStyle/>
          <a:p>
            <a:pPr algn="just"/>
            <a:r>
              <a:rPr lang="el-GR" sz="2000" dirty="0">
                <a:solidFill>
                  <a:srgbClr val="400EBE"/>
                </a:solidFill>
                <a:latin typeface="Comic Sans MS" pitchFamily="66" charset="0"/>
              </a:rPr>
              <a:t>Διεύρυνση της παραδοσιακής καύσης του άρματος του </a:t>
            </a:r>
            <a:r>
              <a:rPr lang="el-GR" sz="2000" dirty="0" err="1">
                <a:solidFill>
                  <a:srgbClr val="400EBE"/>
                </a:solidFill>
                <a:latin typeface="Comic Sans MS" pitchFamily="66" charset="0"/>
              </a:rPr>
              <a:t>Καρναβάλου</a:t>
            </a:r>
            <a:r>
              <a:rPr lang="el-GR" sz="2000" dirty="0">
                <a:solidFill>
                  <a:srgbClr val="400EBE"/>
                </a:solidFill>
                <a:latin typeface="Comic Sans MS" pitchFamily="66" charset="0"/>
              </a:rPr>
              <a:t> με συναυλίες, χορούς, αποχαιρετισμό στο καρναβάλι που τέλειωσε, αναγγελίες για το επόμενο και πολλά- πολλά πυροτεχνήματα. Γίνεται στο λιμάνι το βράδυ της Κυριακής και μεταδίδεται, επίσης, τηλεοπτικά</a:t>
            </a:r>
          </a:p>
        </p:txBody>
      </p:sp>
      <p:sp>
        <p:nvSpPr>
          <p:cNvPr id="4" name="Αστέρι 5 ακτινών 3"/>
          <p:cNvSpPr/>
          <p:nvPr/>
        </p:nvSpPr>
        <p:spPr>
          <a:xfrm>
            <a:off x="7071351" y="1268760"/>
            <a:ext cx="864096" cy="72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1403648" y="1292990"/>
            <a:ext cx="792088"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3414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2"/>
                                        </p:tgtEl>
                                        <p:attrNameLst>
                                          <p:attrName>style.color</p:attrName>
                                        </p:attrNameLst>
                                      </p:cBhvr>
                                      <p:by>
                                        <p:hsl h="7200000" s="0" l="0"/>
                                      </p:by>
                                    </p:animClr>
                                    <p:animClr clrSpc="hsl" dir="cw">
                                      <p:cBhvr>
                                        <p:cTn id="21" dur="500" fill="hold"/>
                                        <p:tgtEl>
                                          <p:spTgt spid="2"/>
                                        </p:tgtEl>
                                        <p:attrNameLst>
                                          <p:attrName>fillcolor</p:attrName>
                                        </p:attrNameLst>
                                      </p:cBhvr>
                                      <p:by>
                                        <p:hsl h="7200000" s="0" l="0"/>
                                      </p:by>
                                    </p:animClr>
                                    <p:animClr clrSpc="hsl" dir="cw">
                                      <p:cBhvr>
                                        <p:cTn id="22" dur="500" fill="hold"/>
                                        <p:tgtEl>
                                          <p:spTgt spid="2"/>
                                        </p:tgtEl>
                                        <p:attrNameLst>
                                          <p:attrName>stroke.color</p:attrName>
                                        </p:attrNameLst>
                                      </p:cBhvr>
                                      <p:by>
                                        <p:hsl h="7200000" s="0" l="0"/>
                                      </p:by>
                                    </p:animClr>
                                    <p:set>
                                      <p:cBhvr>
                                        <p:cTn id="23" dur="500" fill="hold"/>
                                        <p:tgtEl>
                                          <p:spTgt spid="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solidFill>
                  <a:srgbClr val="37A9F7"/>
                </a:solidFill>
                <a:latin typeface="Comic Sans MS" pitchFamily="66" charset="0"/>
              </a:rPr>
              <a:t>Εικονεσ</a:t>
            </a:r>
            <a:r>
              <a:rPr lang="el-GR" dirty="0" smtClean="0">
                <a:solidFill>
                  <a:srgbClr val="37A9F7"/>
                </a:solidFill>
                <a:latin typeface="Comic Sans MS" pitchFamily="66" charset="0"/>
              </a:rPr>
              <a:t>  από το </a:t>
            </a:r>
            <a:r>
              <a:rPr lang="el-GR" dirty="0" err="1" smtClean="0">
                <a:solidFill>
                  <a:srgbClr val="37A9F7"/>
                </a:solidFill>
                <a:latin typeface="Comic Sans MS" pitchFamily="66" charset="0"/>
              </a:rPr>
              <a:t>πατρινο</a:t>
            </a:r>
            <a:r>
              <a:rPr lang="el-GR" dirty="0" smtClean="0">
                <a:solidFill>
                  <a:srgbClr val="37A9F7"/>
                </a:solidFill>
                <a:latin typeface="Comic Sans MS" pitchFamily="66" charset="0"/>
              </a:rPr>
              <a:t> </a:t>
            </a:r>
            <a:r>
              <a:rPr lang="el-GR" dirty="0" err="1" smtClean="0">
                <a:solidFill>
                  <a:srgbClr val="37A9F7"/>
                </a:solidFill>
                <a:latin typeface="Comic Sans MS" pitchFamily="66" charset="0"/>
              </a:rPr>
              <a:t>καρναβαλι</a:t>
            </a:r>
            <a:r>
              <a:rPr lang="el-GR" dirty="0" smtClean="0">
                <a:solidFill>
                  <a:srgbClr val="37A9F7"/>
                </a:solidFill>
                <a:latin typeface="Comic Sans MS" pitchFamily="66" charset="0"/>
              </a:rPr>
              <a:t> </a:t>
            </a:r>
            <a:endParaRPr lang="el-GR" dirty="0">
              <a:solidFill>
                <a:srgbClr val="37A9F7"/>
              </a:solidFill>
              <a:latin typeface="Comic Sans MS" pitchFamily="66" charset="0"/>
            </a:endParaRPr>
          </a:p>
        </p:txBody>
      </p:sp>
      <p:sp>
        <p:nvSpPr>
          <p:cNvPr id="3" name="Θέση περιεχομένου 2"/>
          <p:cNvSpPr>
            <a:spLocks noGrp="1"/>
          </p:cNvSpPr>
          <p:nvPr>
            <p:ph idx="1"/>
          </p:nvPr>
        </p:nvSpPr>
        <p:spPr>
          <a:xfrm>
            <a:off x="1403648" y="2420888"/>
            <a:ext cx="6400800" cy="3048001"/>
          </a:xfrm>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220" y="2416161"/>
            <a:ext cx="3096344" cy="302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455168"/>
            <a:ext cx="3240360" cy="2880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Αστέρι 5 ακτινών 3"/>
          <p:cNvSpPr/>
          <p:nvPr/>
        </p:nvSpPr>
        <p:spPr>
          <a:xfrm>
            <a:off x="7164288" y="1196752"/>
            <a:ext cx="792088"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1187624" y="1268760"/>
            <a:ext cx="771516"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0302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10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102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grpId="0" nodeType="clickEffect">
                                  <p:stCondLst>
                                    <p:cond delay="0"/>
                                  </p:stCondLst>
                                  <p:childTnLst>
                                    <p:animClr clrSpc="hsl" dir="cw">
                                      <p:cBhvr override="childStyle">
                                        <p:cTn id="28" dur="500" fill="hold"/>
                                        <p:tgtEl>
                                          <p:spTgt spid="2"/>
                                        </p:tgtEl>
                                        <p:attrNameLst>
                                          <p:attrName>style.color</p:attrName>
                                        </p:attrNameLst>
                                      </p:cBhvr>
                                      <p:by>
                                        <p:hsl h="7200000" s="0" l="0"/>
                                      </p:by>
                                    </p:animClr>
                                    <p:animClr clrSpc="hsl" dir="cw">
                                      <p:cBhvr>
                                        <p:cTn id="29" dur="500" fill="hold"/>
                                        <p:tgtEl>
                                          <p:spTgt spid="2"/>
                                        </p:tgtEl>
                                        <p:attrNameLst>
                                          <p:attrName>fillcolor</p:attrName>
                                        </p:attrNameLst>
                                      </p:cBhvr>
                                      <p:by>
                                        <p:hsl h="7200000" s="0" l="0"/>
                                      </p:by>
                                    </p:animClr>
                                    <p:animClr clrSpc="hsl" dir="cw">
                                      <p:cBhvr>
                                        <p:cTn id="30" dur="500" fill="hold"/>
                                        <p:tgtEl>
                                          <p:spTgt spid="2"/>
                                        </p:tgtEl>
                                        <p:attrNameLst>
                                          <p:attrName>stroke.color</p:attrName>
                                        </p:attrNameLst>
                                      </p:cBhvr>
                                      <p:by>
                                        <p:hsl h="7200000" s="0" l="0"/>
                                      </p:by>
                                    </p:animClr>
                                    <p:set>
                                      <p:cBhvr>
                                        <p:cTn id="31"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1600" y="1124744"/>
            <a:ext cx="6400800" cy="720080"/>
          </a:xfrm>
        </p:spPr>
        <p:txBody>
          <a:bodyPr/>
          <a:lstStyle/>
          <a:p>
            <a:r>
              <a:rPr lang="el-GR" b="1" u="sng" dirty="0" err="1" smtClean="0">
                <a:solidFill>
                  <a:srgbClr val="37A9F7"/>
                </a:solidFill>
                <a:latin typeface="Comic Sans MS" pitchFamily="66" charset="0"/>
              </a:rPr>
              <a:t>Απο</a:t>
            </a:r>
            <a:r>
              <a:rPr lang="el-GR" b="1" u="sng" dirty="0" smtClean="0">
                <a:solidFill>
                  <a:srgbClr val="37A9F7"/>
                </a:solidFill>
                <a:latin typeface="Comic Sans MS" pitchFamily="66" charset="0"/>
              </a:rPr>
              <a:t> </a:t>
            </a:r>
            <a:r>
              <a:rPr lang="el-GR" b="1" u="sng" dirty="0" err="1" smtClean="0">
                <a:solidFill>
                  <a:srgbClr val="37A9F7"/>
                </a:solidFill>
                <a:latin typeface="Comic Sans MS" pitchFamily="66" charset="0"/>
              </a:rPr>
              <a:t>τουσ</a:t>
            </a:r>
            <a:r>
              <a:rPr lang="el-GR" b="1" u="sng" dirty="0" smtClean="0">
                <a:solidFill>
                  <a:srgbClr val="37A9F7"/>
                </a:solidFill>
                <a:latin typeface="Comic Sans MS" pitchFamily="66" charset="0"/>
              </a:rPr>
              <a:t> ……</a:t>
            </a:r>
            <a:endParaRPr lang="el-GR" b="1" u="sng" dirty="0">
              <a:solidFill>
                <a:srgbClr val="37A9F7"/>
              </a:solidFill>
              <a:latin typeface="Comic Sans MS" pitchFamily="66" charset="0"/>
            </a:endParaRPr>
          </a:p>
        </p:txBody>
      </p:sp>
      <p:sp>
        <p:nvSpPr>
          <p:cNvPr id="3" name="Υπότιτλος 2"/>
          <p:cNvSpPr>
            <a:spLocks noGrp="1"/>
          </p:cNvSpPr>
          <p:nvPr>
            <p:ph type="subTitle" idx="1"/>
          </p:nvPr>
        </p:nvSpPr>
        <p:spPr>
          <a:xfrm>
            <a:off x="1371600" y="1844824"/>
            <a:ext cx="6400800" cy="3744416"/>
          </a:xfrm>
        </p:spPr>
        <p:txBody>
          <a:bodyPr/>
          <a:lstStyle/>
          <a:p>
            <a:endParaRPr lang="el-GR" dirty="0" smtClean="0"/>
          </a:p>
          <a:p>
            <a:endParaRPr lang="el-GR" dirty="0"/>
          </a:p>
          <a:p>
            <a:endParaRPr lang="el-GR" dirty="0"/>
          </a:p>
        </p:txBody>
      </p:sp>
      <p:sp>
        <p:nvSpPr>
          <p:cNvPr id="4" name="Ορθογώνιο 3"/>
          <p:cNvSpPr/>
          <p:nvPr/>
        </p:nvSpPr>
        <p:spPr>
          <a:xfrm>
            <a:off x="1259632" y="1916832"/>
            <a:ext cx="6264696" cy="3785652"/>
          </a:xfrm>
          <a:prstGeom prst="rect">
            <a:avLst/>
          </a:prstGeom>
          <a:noFill/>
        </p:spPr>
        <p:txBody>
          <a:bodyPr wrap="square" lIns="91440" tIns="45720" rIns="91440" bIns="45720">
            <a:spAutoFit/>
          </a:bodyPr>
          <a:lstStyle/>
          <a:p>
            <a:pPr algn="ctr"/>
            <a:r>
              <a:rPr lang="el-GR"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ΙΩΑΝΝΑ</a:t>
            </a:r>
          </a:p>
          <a:p>
            <a:pPr algn="ctr"/>
            <a:r>
              <a:rPr lang="el-GR"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ΠΑΠΑΔΗΜΗΤΡΙΟΥ</a:t>
            </a:r>
          </a:p>
          <a:p>
            <a:pPr algn="ctr"/>
            <a:endParaRPr lang="el-GR"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l-GR"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ΑΓΓΕΛΟΣ</a:t>
            </a:r>
          </a:p>
          <a:p>
            <a:pPr algn="ctr"/>
            <a:r>
              <a:rPr lang="el-GR"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ΓΙΑΝΝΗΣ</a:t>
            </a:r>
            <a:endParaRPr lang="el-GR"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el-GR"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21703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4">
                                            <p:txEl>
                                              <p:pRg st="0" end="0"/>
                                            </p:txEl>
                                          </p:spTgt>
                                        </p:tgtEl>
                                      </p:cBhvr>
                                      <p:by x="150000" y="150000"/>
                                    </p:animScale>
                                  </p:childTnLst>
                                </p:cTn>
                              </p:par>
                              <p:par>
                                <p:cTn id="14" presetID="6" presetClass="emph" presetSubtype="0" fill="hold" nodeType="withEffect">
                                  <p:stCondLst>
                                    <p:cond delay="0"/>
                                  </p:stCondLst>
                                  <p:childTnLst>
                                    <p:animScale>
                                      <p:cBhvr>
                                        <p:cTn id="15" dur="2000" fill="hold"/>
                                        <p:tgtEl>
                                          <p:spTgt spid="4">
                                            <p:txEl>
                                              <p:pRg st="1" end="1"/>
                                            </p:txEl>
                                          </p:spTgt>
                                        </p:tgtEl>
                                      </p:cBhvr>
                                      <p:by x="150000" y="150000"/>
                                    </p:animScale>
                                  </p:childTnLst>
                                </p:cTn>
                              </p:par>
                              <p:par>
                                <p:cTn id="16" presetID="6" presetClass="emph" presetSubtype="0" fill="hold" nodeType="withEffect">
                                  <p:stCondLst>
                                    <p:cond delay="0"/>
                                  </p:stCondLst>
                                  <p:childTnLst>
                                    <p:animScale>
                                      <p:cBhvr>
                                        <p:cTn id="17" dur="2000" fill="hold"/>
                                        <p:tgtEl>
                                          <p:spTgt spid="4">
                                            <p:txEl>
                                              <p:pRg st="3" end="3"/>
                                            </p:txEl>
                                          </p:spTgt>
                                        </p:tgtEl>
                                      </p:cBhvr>
                                      <p:by x="150000" y="150000"/>
                                    </p:animScale>
                                  </p:childTnLst>
                                </p:cTn>
                              </p:par>
                              <p:par>
                                <p:cTn id="18" presetID="6" presetClass="emph" presetSubtype="0" fill="hold" nodeType="withEffect">
                                  <p:stCondLst>
                                    <p:cond delay="0"/>
                                  </p:stCondLst>
                                  <p:childTnLst>
                                    <p:animScale>
                                      <p:cBhvr>
                                        <p:cTn id="19"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Υψηλή ραπτική">
  <a:themeElements>
    <a:clrScheme name="Υψηλή ραπτική">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Επίσημο">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Υψηλή ραπτική">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59</TotalTime>
  <Words>504</Words>
  <Application>Microsoft Office PowerPoint</Application>
  <PresentationFormat>Προβολή στην οθόνη (4:3)</PresentationFormat>
  <Paragraphs>26</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Υψηλή ραπτική</vt:lpstr>
      <vt:lpstr>ΠΑΤΡΙΝΟ ΚΑΡΝΑΒΑΛΙ</vt:lpstr>
      <vt:lpstr>ΠΑΤΡΙΝΟ ΚΑΡΝΑΒΑΛΙ</vt:lpstr>
      <vt:lpstr>ΤελΕΤΗ ΕναρξηΣ</vt:lpstr>
      <vt:lpstr> τσικνοπεμπτη</vt:lpstr>
      <vt:lpstr>ΜπουρμποΥλια</vt:lpstr>
      <vt:lpstr>Τελετη ληξησ</vt:lpstr>
      <vt:lpstr>Εικονεσ  από το πατρινο καρναβαλι </vt:lpstr>
      <vt:lpstr>Απο τουσ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ΠΑΤΡΙΝΟ ΚΑΡΝΑΒΑΛΙ</dc:title>
  <dc:creator>sxoleio</dc:creator>
  <cp:lastModifiedBy>sxoleio</cp:lastModifiedBy>
  <cp:revision>6</cp:revision>
  <dcterms:created xsi:type="dcterms:W3CDTF">2012-02-13T11:31:22Z</dcterms:created>
  <dcterms:modified xsi:type="dcterms:W3CDTF">2012-02-15T09:25:28Z</dcterms:modified>
</cp:coreProperties>
</file>