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1" r:id="rId4"/>
    <p:sldId id="258" r:id="rId5"/>
    <p:sldId id="259" r:id="rId6"/>
    <p:sldId id="260"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l-GR" smtClean="0"/>
              <a:t>Στυλ κύριου τίτλου</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white"/>
        <p:txBody>
          <a:bodyPr/>
          <a:lstStyle/>
          <a:p>
            <a:fld id="{014E41B2-B619-4768-99C8-5CDEEB08D4F5}" type="datetimeFigureOut">
              <a:rPr lang="el-GR" smtClean="0"/>
              <a:t>20/2/2012</a:t>
            </a:fld>
            <a:endParaRPr lang="el-GR"/>
          </a:p>
        </p:txBody>
      </p:sp>
      <p:sp>
        <p:nvSpPr>
          <p:cNvPr id="5" name="Footer Placeholder 4"/>
          <p:cNvSpPr>
            <a:spLocks noGrp="1"/>
          </p:cNvSpPr>
          <p:nvPr>
            <p:ph type="ftr" sz="quarter" idx="11"/>
          </p:nvPr>
        </p:nvSpPr>
        <p:spPr bwMode="white"/>
        <p:txBody>
          <a:bodyPr/>
          <a:lstStyle/>
          <a:p>
            <a:endParaRPr lang="el-GR"/>
          </a:p>
        </p:txBody>
      </p:sp>
      <p:sp>
        <p:nvSpPr>
          <p:cNvPr id="6" name="Slide Number Placeholder 5"/>
          <p:cNvSpPr>
            <a:spLocks noGrp="1"/>
          </p:cNvSpPr>
          <p:nvPr>
            <p:ph type="sldNum" sz="quarter" idx="12"/>
          </p:nvPr>
        </p:nvSpPr>
        <p:spPr/>
        <p:txBody>
          <a:bodyPr/>
          <a:lstStyle/>
          <a:p>
            <a:fld id="{2066D3E9-4A91-45DD-A3D3-679C655DEB2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14E41B2-B619-4768-99C8-5CDEEB08D4F5}" type="datetimeFigureOut">
              <a:rPr lang="el-GR" smtClean="0"/>
              <a:t>20/2/2012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6D3E9-4A91-45DD-A3D3-679C655DEB2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14E41B2-B619-4768-99C8-5CDEEB08D4F5}" type="datetimeFigureOut">
              <a:rPr lang="el-GR" smtClean="0"/>
              <a:t>20/2/2012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6D3E9-4A91-45DD-A3D3-679C655DEB2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14E41B2-B619-4768-99C8-5CDEEB08D4F5}" type="datetimeFigureOut">
              <a:rPr lang="el-GR" smtClean="0"/>
              <a:t>20/2/2012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6D3E9-4A91-45DD-A3D3-679C655DEB2F}" type="slidenum">
              <a:rPr lang="el-GR" smtClean="0"/>
              <a:t>‹#›</a:t>
            </a:fld>
            <a:endParaRPr lang="el-G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4E41B2-B619-4768-99C8-5CDEEB08D4F5}" type="datetimeFigureOut">
              <a:rPr lang="el-GR" smtClean="0"/>
              <a:t>20/2/2012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6D3E9-4A91-45DD-A3D3-679C655DEB2F}"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014E41B2-B619-4768-99C8-5CDEEB08D4F5}" type="datetimeFigureOut">
              <a:rPr lang="el-GR" smtClean="0"/>
              <a:t>20/2/2012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66D3E9-4A91-45DD-A3D3-679C655DEB2F}" type="slidenum">
              <a:rPr lang="el-GR" smtClean="0"/>
              <a:t>‹#›</a:t>
            </a:fld>
            <a:endParaRPr lang="el-GR"/>
          </a:p>
        </p:txBody>
      </p:sp>
      <p:sp>
        <p:nvSpPr>
          <p:cNvPr id="12" name="Content Placeholder 11"/>
          <p:cNvSpPr>
            <a:spLocks noGrp="1"/>
          </p:cNvSpPr>
          <p:nvPr>
            <p:ph sz="quarter" idx="14"/>
          </p:nvPr>
        </p:nvSpPr>
        <p:spPr>
          <a:xfrm>
            <a:off x="46482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014E41B2-B619-4768-99C8-5CDEEB08D4F5}" type="datetimeFigureOut">
              <a:rPr lang="el-GR" smtClean="0"/>
              <a:t>20/2/2012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066D3E9-4A91-45DD-A3D3-679C655DEB2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014E41B2-B619-4768-99C8-5CDEEB08D4F5}" type="datetimeFigureOut">
              <a:rPr lang="el-GR" smtClean="0"/>
              <a:t>20/2/2012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066D3E9-4A91-45DD-A3D3-679C655DEB2F}"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4E41B2-B619-4768-99C8-5CDEEB08D4F5}" type="datetimeFigureOut">
              <a:rPr lang="el-GR" smtClean="0"/>
              <a:t>20/2/2012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66D3E9-4A91-45DD-A3D3-679C655DEB2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14E41B2-B619-4768-99C8-5CDEEB08D4F5}" type="datetimeFigureOut">
              <a:rPr lang="el-GR" smtClean="0"/>
              <a:t>20/2/2012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66D3E9-4A91-45DD-A3D3-679C655DEB2F}" type="slidenum">
              <a:rPr lang="el-GR" smtClean="0"/>
              <a:t>‹#›</a:t>
            </a:fld>
            <a:endParaRPr lang="el-GR"/>
          </a:p>
        </p:txBody>
      </p:sp>
      <p:sp>
        <p:nvSpPr>
          <p:cNvPr id="9" name="Content Placeholder 8"/>
          <p:cNvSpPr>
            <a:spLocks noGrp="1"/>
          </p:cNvSpPr>
          <p:nvPr>
            <p:ph sz="quarter" idx="13"/>
          </p:nvPr>
        </p:nvSpPr>
        <p:spPr>
          <a:xfrm>
            <a:off x="1371600" y="1676400"/>
            <a:ext cx="3276600" cy="3505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14E41B2-B619-4768-99C8-5CDEEB08D4F5}" type="datetimeFigureOut">
              <a:rPr lang="el-GR" smtClean="0"/>
              <a:t>20/2/2012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66D3E9-4A91-45DD-A3D3-679C655DEB2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14E41B2-B619-4768-99C8-5CDEEB08D4F5}" type="datetimeFigureOut">
              <a:rPr lang="el-GR" smtClean="0"/>
              <a:t>20/2/2012</a:t>
            </a:fld>
            <a:endParaRPr lang="el-G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l-G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066D3E9-4A91-45DD-A3D3-679C655DEB2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el.wikipedia.org/wiki/%CE%94%CE%B9%CF%8C%CE%BD%CF%85%CF%83%CE%BF%CF%82_(%CE%BC%CF%85%CE%B8%CE%BF%CE%BB%CE%BF%CE%B3%CE%AF%CE%B1)" TargetMode="External"/><Relationship Id="rId3" Type="http://schemas.openxmlformats.org/officeDocument/2006/relationships/hyperlink" Target="http://el.wikipedia.org/wiki/%CE%96%CE%B5%CF%85%CF%82" TargetMode="External"/><Relationship Id="rId7" Type="http://schemas.openxmlformats.org/officeDocument/2006/relationships/hyperlink" Target="http://el.wikipedia.org/wiki/%CE%94%CE%B9%CE%BF%CE%BD%CF%8D%CF%83%CE%B9%CE%B1" TargetMode="External"/><Relationship Id="rId2" Type="http://schemas.openxmlformats.org/officeDocument/2006/relationships/hyperlink" Target="http://el.wikipedia.org/wiki/%CE%A3%CE%B1%CF%84%CE%BF%CF%8D%CF%81%CE%BD%CE%BF%CF%85%CF%82" TargetMode="External"/><Relationship Id="rId1" Type="http://schemas.openxmlformats.org/officeDocument/2006/relationships/slideLayout" Target="../slideLayouts/slideLayout1.xml"/><Relationship Id="rId6" Type="http://schemas.openxmlformats.org/officeDocument/2006/relationships/hyperlink" Target="http://el.wikipedia.org/wiki/%CE%A3%CE%B1%CF%84%CE%BF%CF%85%CF%81%CE%BD%CE%AC%CE%BB%CE%B9%CE%B1" TargetMode="External"/><Relationship Id="rId5" Type="http://schemas.openxmlformats.org/officeDocument/2006/relationships/hyperlink" Target="http://el.wikipedia.org/wiki/%CE%9B%CE%BF%CF%85%CF%80%CE%B5%CF%81%CE%BA%CE%AC%CE%BB%CE%B9%CE%B1" TargetMode="External"/><Relationship Id="rId4" Type="http://schemas.openxmlformats.org/officeDocument/2006/relationships/hyperlink" Target="http://el.wikipedia.org/wiki/%CE%9A%CF%81%CF%8C%CE%BD%CE%B9%CE%B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403648" y="1412776"/>
            <a:ext cx="6912768"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ΑΠΟΚΡΙΕΣ ΣΤΗ ΕΛΛΑΔΑ</a:t>
            </a:r>
            <a:endParaRPr lang="el-G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9612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15616" y="116632"/>
            <a:ext cx="6622504" cy="1008112"/>
          </a:xfrm>
        </p:spPr>
        <p:txBody>
          <a:bodyPr>
            <a:normAutofit/>
          </a:bodyPr>
          <a:lstStyle/>
          <a:p>
            <a:r>
              <a:rPr lang="el-GR" dirty="0" smtClean="0">
                <a:solidFill>
                  <a:srgbClr val="FFFF00"/>
                </a:solidFill>
              </a:rPr>
              <a:t>ΠΛΗΡΟΦΟΡΙΕΣ</a:t>
            </a:r>
            <a:endParaRPr lang="el-GR" dirty="0">
              <a:solidFill>
                <a:srgbClr val="FFFF00"/>
              </a:solidFill>
            </a:endParaRPr>
          </a:p>
        </p:txBody>
      </p:sp>
      <p:sp>
        <p:nvSpPr>
          <p:cNvPr id="3" name="Υπότιτλος 2"/>
          <p:cNvSpPr>
            <a:spLocks noGrp="1"/>
          </p:cNvSpPr>
          <p:nvPr>
            <p:ph type="subTitle" idx="1"/>
          </p:nvPr>
        </p:nvSpPr>
        <p:spPr>
          <a:xfrm>
            <a:off x="467544" y="1268760"/>
            <a:ext cx="8064896" cy="4968552"/>
          </a:xfrm>
        </p:spPr>
        <p:txBody>
          <a:bodyPr>
            <a:noAutofit/>
          </a:bodyPr>
          <a:lstStyle/>
          <a:p>
            <a:r>
              <a:rPr lang="el-GR" sz="2400" dirty="0" smtClean="0">
                <a:solidFill>
                  <a:srgbClr val="FF0000"/>
                </a:solidFill>
              </a:rPr>
              <a:t>Τις μέρες αυτές γίνεται το έθιμο του γλεντιού, της ψυχαγωγίας και του «μασκαρέματος», της μεταμφίεσης, που έχει παραμείνει από παλιές γιορτές της ρωμαϊκής εποχής, τις γιορτές αφιερωμένες στην έκπτωση του θεού </a:t>
            </a:r>
            <a:r>
              <a:rPr lang="el-GR" sz="2400" b="1" dirty="0" err="1" smtClean="0">
                <a:solidFill>
                  <a:srgbClr val="FF0000"/>
                </a:solidFill>
                <a:hlinkClick r:id="rId2" action="ppaction://hlinkfile" tooltip="Σατούρνους"/>
              </a:rPr>
              <a:t>Σατούρνους</a:t>
            </a:r>
            <a:r>
              <a:rPr lang="el-GR" sz="2400" dirty="0" smtClean="0">
                <a:solidFill>
                  <a:srgbClr val="FF0000"/>
                </a:solidFill>
              </a:rPr>
              <a:t> από τον Ήλιο</a:t>
            </a:r>
            <a:r>
              <a:rPr lang="el-GR" sz="2400" b="1" dirty="0" smtClean="0">
                <a:solidFill>
                  <a:srgbClr val="FF0000"/>
                </a:solidFill>
              </a:rPr>
              <a:t> </a:t>
            </a:r>
            <a:r>
              <a:rPr lang="el-GR" sz="2400" b="1" dirty="0" smtClean="0">
                <a:solidFill>
                  <a:srgbClr val="FF0000"/>
                </a:solidFill>
                <a:hlinkClick r:id="rId3" action="ppaction://hlinkfile" tooltip="Ζευς"/>
              </a:rPr>
              <a:t>Δία</a:t>
            </a:r>
            <a:r>
              <a:rPr lang="el-GR" sz="2400" dirty="0" smtClean="0">
                <a:solidFill>
                  <a:srgbClr val="FF0000"/>
                </a:solidFill>
              </a:rPr>
              <a:t>: τα</a:t>
            </a:r>
            <a:r>
              <a:rPr lang="el-GR" sz="2400" b="1" dirty="0" smtClean="0">
                <a:solidFill>
                  <a:srgbClr val="FF0000"/>
                </a:solidFill>
              </a:rPr>
              <a:t> </a:t>
            </a:r>
            <a:r>
              <a:rPr lang="el-GR" sz="2400" b="1" dirty="0" err="1" smtClean="0">
                <a:solidFill>
                  <a:srgbClr val="FF0000"/>
                </a:solidFill>
                <a:hlinkClick r:id="rId4" action="ppaction://hlinkfile" tooltip="Κρόνια"/>
              </a:rPr>
              <a:t>Κρόνια</a:t>
            </a:r>
            <a:r>
              <a:rPr lang="el-GR" sz="2400" b="1" dirty="0" smtClean="0">
                <a:solidFill>
                  <a:srgbClr val="FF0000"/>
                </a:solidFill>
              </a:rPr>
              <a:t> </a:t>
            </a:r>
            <a:r>
              <a:rPr lang="el-GR" sz="2400" dirty="0" smtClean="0">
                <a:solidFill>
                  <a:srgbClr val="FF0000"/>
                </a:solidFill>
              </a:rPr>
              <a:t>«</a:t>
            </a:r>
            <a:r>
              <a:rPr lang="el-GR" sz="2400" dirty="0" err="1" smtClean="0">
                <a:solidFill>
                  <a:srgbClr val="FF0000"/>
                </a:solidFill>
                <a:hlinkClick r:id="rId5" action="ppaction://hlinkfile" tooltip="Λουπερκάλια"/>
              </a:rPr>
              <a:t>Λουπερκάλια</a:t>
            </a:r>
            <a:r>
              <a:rPr lang="el-GR" sz="2400" dirty="0" smtClean="0">
                <a:solidFill>
                  <a:srgbClr val="FF0000"/>
                </a:solidFill>
              </a:rPr>
              <a:t>» και «</a:t>
            </a:r>
            <a:r>
              <a:rPr lang="el-GR" sz="2400" b="1" dirty="0" smtClean="0">
                <a:solidFill>
                  <a:srgbClr val="FF0000"/>
                </a:solidFill>
                <a:hlinkClick r:id="rId6" action="ppaction://hlinkfile" tooltip="Σατουρνάλια"/>
              </a:rPr>
              <a:t>Σατουρνάλια</a:t>
            </a:r>
            <a:r>
              <a:rPr lang="el-GR" sz="2400" dirty="0" smtClean="0">
                <a:solidFill>
                  <a:srgbClr val="FF0000"/>
                </a:solidFill>
              </a:rPr>
              <a:t>» και από τις αρχαιότερες «</a:t>
            </a:r>
            <a:r>
              <a:rPr lang="el-GR" sz="2400" b="1" dirty="0" smtClean="0">
                <a:solidFill>
                  <a:srgbClr val="FF0000"/>
                </a:solidFill>
                <a:hlinkClick r:id="rId7" action="ppaction://hlinkfile" tooltip="Διονύσια"/>
              </a:rPr>
              <a:t>Διονυσιακές</a:t>
            </a:r>
            <a:r>
              <a:rPr lang="el-GR" sz="2400" b="1" dirty="0" smtClean="0">
                <a:solidFill>
                  <a:srgbClr val="FF0000"/>
                </a:solidFill>
              </a:rPr>
              <a:t> </a:t>
            </a:r>
            <a:r>
              <a:rPr lang="el-GR" sz="2400" dirty="0" smtClean="0">
                <a:solidFill>
                  <a:srgbClr val="FF0000"/>
                </a:solidFill>
              </a:rPr>
              <a:t>γιορτές</a:t>
            </a:r>
            <a:r>
              <a:rPr lang="el-GR" sz="2400" dirty="0">
                <a:solidFill>
                  <a:srgbClr val="FF0000"/>
                </a:solidFill>
              </a:rPr>
              <a:t>» των Ελλήνων, όπου οι άνθρωποι μεταμφιέζονταν, χόρευαν, τραγουδούσαν πίνοντας κρασί και το κέφι έφτανε στο κατακόρυφο προς τιμή του </a:t>
            </a:r>
            <a:r>
              <a:rPr lang="el-GR" sz="2400" b="1" dirty="0">
                <a:solidFill>
                  <a:srgbClr val="FF0000"/>
                </a:solidFill>
                <a:hlinkClick r:id="rId8" action="ppaction://hlinkfile" tooltip="Διόνυσος (μυθολογία)"/>
              </a:rPr>
              <a:t>Διόνυσου</a:t>
            </a:r>
            <a:r>
              <a:rPr lang="el-GR" sz="2400" b="1" dirty="0">
                <a:solidFill>
                  <a:srgbClr val="FF0000"/>
                </a:solidFill>
              </a:rPr>
              <a:t>.</a:t>
            </a:r>
          </a:p>
          <a:p>
            <a:endParaRPr lang="el-GR" sz="1600" dirty="0">
              <a:solidFill>
                <a:srgbClr val="FF0000"/>
              </a:solidFill>
            </a:endParaRPr>
          </a:p>
        </p:txBody>
      </p:sp>
    </p:spTree>
    <p:extLst>
      <p:ext uri="{BB962C8B-B14F-4D97-AF65-F5344CB8AC3E}">
        <p14:creationId xmlns:p14="http://schemas.microsoft.com/office/powerpoint/2010/main" val="32100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03648" y="0"/>
            <a:ext cx="6400800" cy="908720"/>
          </a:xfrm>
        </p:spPr>
        <p:txBody>
          <a:bodyPr/>
          <a:lstStyle/>
          <a:p>
            <a:r>
              <a:rPr lang="el-GR" dirty="0">
                <a:solidFill>
                  <a:srgbClr val="FFFF00"/>
                </a:solidFill>
              </a:rPr>
              <a:t>ΠΛΗΡΟΦΟΡΙΕΣ</a:t>
            </a:r>
            <a:endParaRPr lang="el-GR" dirty="0"/>
          </a:p>
        </p:txBody>
      </p:sp>
      <p:sp>
        <p:nvSpPr>
          <p:cNvPr id="3" name="Υπότιτλος 2"/>
          <p:cNvSpPr>
            <a:spLocks noGrp="1"/>
          </p:cNvSpPr>
          <p:nvPr>
            <p:ph type="subTitle" idx="1"/>
          </p:nvPr>
        </p:nvSpPr>
        <p:spPr>
          <a:xfrm>
            <a:off x="683568" y="908720"/>
            <a:ext cx="7704856" cy="4464496"/>
          </a:xfrm>
        </p:spPr>
        <p:txBody>
          <a:bodyPr>
            <a:noAutofit/>
          </a:bodyPr>
          <a:lstStyle/>
          <a:p>
            <a:r>
              <a:rPr lang="el-GR" sz="2400" dirty="0">
                <a:solidFill>
                  <a:srgbClr val="FF0000"/>
                </a:solidFill>
              </a:rPr>
              <a:t>Παλιότερα το καρναβάλι γινόταν παντού στην Ελλάδα με μασκαράτες ομαδικές, χορούς, γλέντια, σάτιρα και διάφορα ιδιαίτερα έθιμα σε κάθε μέρος. Ήταν ευκαιρία για ξεφάντωμα, κρασί και χίλια δυο πειράγματα. Μεγαλύτερα κέντρα τέτοιου ξεφαντώματος ήταν, όπως και σήμερα, η Πάτρα με το περιβόητο Πατρινό Καρναβάλι, που έχει τις ρίζες του στις αρχές του 19ου αιώνα, η Ξάνθη με το ξακουστό πλέον </a:t>
            </a:r>
            <a:r>
              <a:rPr lang="el-GR" sz="2400" dirty="0" err="1">
                <a:solidFill>
                  <a:srgbClr val="FF0000"/>
                </a:solidFill>
              </a:rPr>
              <a:t>Ξανθιώτικο</a:t>
            </a:r>
            <a:r>
              <a:rPr lang="el-GR" sz="2400" dirty="0">
                <a:solidFill>
                  <a:srgbClr val="FF0000"/>
                </a:solidFill>
              </a:rPr>
              <a:t> </a:t>
            </a:r>
            <a:r>
              <a:rPr lang="el-GR" sz="2400" dirty="0" smtClean="0">
                <a:solidFill>
                  <a:srgbClr val="FF0000"/>
                </a:solidFill>
              </a:rPr>
              <a:t>Καρναβάλι.</a:t>
            </a:r>
            <a:endParaRPr lang="el-GR" sz="2400" dirty="0">
              <a:solidFill>
                <a:srgbClr val="FF0000"/>
              </a:solidFill>
            </a:endParaRPr>
          </a:p>
        </p:txBody>
      </p:sp>
    </p:spTree>
    <p:extLst>
      <p:ext uri="{BB962C8B-B14F-4D97-AF65-F5344CB8AC3E}">
        <p14:creationId xmlns:p14="http://schemas.microsoft.com/office/powerpoint/2010/main" val="4251314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476672"/>
            <a:ext cx="7772400" cy="1226567"/>
          </a:xfrm>
        </p:spPr>
        <p:txBody>
          <a:bodyPr>
            <a:normAutofit/>
          </a:bodyPr>
          <a:lstStyle/>
          <a:p>
            <a:r>
              <a:rPr lang="el-GR" dirty="0" smtClean="0">
                <a:solidFill>
                  <a:srgbClr val="FFFF00"/>
                </a:solidFill>
              </a:rPr>
              <a:t>ΕΙΚΟΝΕΣ</a:t>
            </a:r>
            <a:r>
              <a:rPr lang="el-GR" dirty="0" smtClean="0"/>
              <a:t/>
            </a:r>
            <a:br>
              <a:rPr lang="el-GR" dirty="0" smtClean="0"/>
            </a:b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45720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68760"/>
            <a:ext cx="432047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1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fill="hold"/>
                                        <p:tgtEl>
                                          <p:spTgt spid="1027"/>
                                        </p:tgtEl>
                                        <p:attrNameLst>
                                          <p:attrName>ppt_w</p:attrName>
                                        </p:attrNameLst>
                                      </p:cBhvr>
                                      <p:tavLst>
                                        <p:tav tm="0">
                                          <p:val>
                                            <p:fltVal val="0"/>
                                          </p:val>
                                        </p:tav>
                                        <p:tav tm="100000">
                                          <p:val>
                                            <p:strVal val="#ppt_w"/>
                                          </p:val>
                                        </p:tav>
                                      </p:tavLst>
                                    </p:anim>
                                    <p:anim calcmode="lin" valueType="num">
                                      <p:cBhvr>
                                        <p:cTn id="20" dur="500" fill="hold"/>
                                        <p:tgtEl>
                                          <p:spTgt spid="1027"/>
                                        </p:tgtEl>
                                        <p:attrNameLst>
                                          <p:attrName>ppt_h</p:attrName>
                                        </p:attrNameLst>
                                      </p:cBhvr>
                                      <p:tavLst>
                                        <p:tav tm="0">
                                          <p:val>
                                            <p:fltVal val="0"/>
                                          </p:val>
                                        </p:tav>
                                        <p:tav tm="100000">
                                          <p:val>
                                            <p:strVal val="#ppt_h"/>
                                          </p:val>
                                        </p:tav>
                                      </p:tavLst>
                                    </p:anim>
                                    <p:animEffect transition="in" filter="fade">
                                      <p:cBhvr>
                                        <p:cTn id="2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39752" y="620689"/>
            <a:ext cx="4680520" cy="1512167"/>
          </a:xfrm>
        </p:spPr>
        <p:txBody>
          <a:bodyPr/>
          <a:lstStyle/>
          <a:p>
            <a:r>
              <a:rPr lang="el-GR" dirty="0" smtClean="0"/>
              <a:t>ΑΣΤΕΙΕΣ ΕΙΚΟΝΕΣ</a:t>
            </a:r>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4703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4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down)">
                                      <p:cBhvr>
                                        <p:cTn id="11" dur="580">
                                          <p:stCondLst>
                                            <p:cond delay="0"/>
                                          </p:stCondLst>
                                        </p:cTn>
                                        <p:tgtEl>
                                          <p:spTgt spid="2051"/>
                                        </p:tgtEl>
                                      </p:cBhvr>
                                    </p:animEffect>
                                    <p:anim calcmode="lin" valueType="num">
                                      <p:cBhvr>
                                        <p:cTn id="12"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1"/>
                                        </p:tgtEl>
                                      </p:cBhvr>
                                      <p:to x="100000" y="60000"/>
                                    </p:animScale>
                                    <p:animScale>
                                      <p:cBhvr>
                                        <p:cTn id="18" dur="166" decel="50000">
                                          <p:stCondLst>
                                            <p:cond delay="676"/>
                                          </p:stCondLst>
                                        </p:cTn>
                                        <p:tgtEl>
                                          <p:spTgt spid="2051"/>
                                        </p:tgtEl>
                                      </p:cBhvr>
                                      <p:to x="100000" y="100000"/>
                                    </p:animScale>
                                    <p:animScale>
                                      <p:cBhvr>
                                        <p:cTn id="19" dur="26">
                                          <p:stCondLst>
                                            <p:cond delay="1312"/>
                                          </p:stCondLst>
                                        </p:cTn>
                                        <p:tgtEl>
                                          <p:spTgt spid="2051"/>
                                        </p:tgtEl>
                                      </p:cBhvr>
                                      <p:to x="100000" y="80000"/>
                                    </p:animScale>
                                    <p:animScale>
                                      <p:cBhvr>
                                        <p:cTn id="20" dur="166" decel="50000">
                                          <p:stCondLst>
                                            <p:cond delay="1338"/>
                                          </p:stCondLst>
                                        </p:cTn>
                                        <p:tgtEl>
                                          <p:spTgt spid="2051"/>
                                        </p:tgtEl>
                                      </p:cBhvr>
                                      <p:to x="100000" y="100000"/>
                                    </p:animScale>
                                    <p:animScale>
                                      <p:cBhvr>
                                        <p:cTn id="21" dur="26">
                                          <p:stCondLst>
                                            <p:cond delay="1642"/>
                                          </p:stCondLst>
                                        </p:cTn>
                                        <p:tgtEl>
                                          <p:spTgt spid="2051"/>
                                        </p:tgtEl>
                                      </p:cBhvr>
                                      <p:to x="100000" y="90000"/>
                                    </p:animScale>
                                    <p:animScale>
                                      <p:cBhvr>
                                        <p:cTn id="22" dur="166" decel="50000">
                                          <p:stCondLst>
                                            <p:cond delay="1668"/>
                                          </p:stCondLst>
                                        </p:cTn>
                                        <p:tgtEl>
                                          <p:spTgt spid="2051"/>
                                        </p:tgtEl>
                                      </p:cBhvr>
                                      <p:to x="100000" y="100000"/>
                                    </p:animScale>
                                    <p:animScale>
                                      <p:cBhvr>
                                        <p:cTn id="23" dur="26">
                                          <p:stCondLst>
                                            <p:cond delay="1808"/>
                                          </p:stCondLst>
                                        </p:cTn>
                                        <p:tgtEl>
                                          <p:spTgt spid="2051"/>
                                        </p:tgtEl>
                                      </p:cBhvr>
                                      <p:to x="100000" y="95000"/>
                                    </p:animScale>
                                    <p:animScale>
                                      <p:cBhvr>
                                        <p:cTn id="24"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p:txBody>
          <a:bodyPr/>
          <a:lstStyle/>
          <a:p>
            <a:r>
              <a:rPr lang="el-GR" b="1" i="1" u="sng" dirty="0" smtClean="0">
                <a:solidFill>
                  <a:srgbClr val="C00000"/>
                </a:solidFill>
              </a:rPr>
              <a:t>ΛΑΖΑΡΟΣ,ΛΕΩΝΙΔΑΣ</a:t>
            </a:r>
            <a:endParaRPr lang="el-GR" b="1" i="1" u="sng" dirty="0">
              <a:solidFill>
                <a:srgbClr val="C00000"/>
              </a:solidFill>
            </a:endParaRPr>
          </a:p>
        </p:txBody>
      </p:sp>
    </p:spTree>
    <p:extLst>
      <p:ext uri="{BB962C8B-B14F-4D97-AF65-F5344CB8AC3E}">
        <p14:creationId xmlns:p14="http://schemas.microsoft.com/office/powerpoint/2010/main" val="386384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Υψηλή ραπτική">
  <a:themeElements>
    <a:clrScheme name="Υψηλή ραπτική">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Επίσημο">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Υψηλή ραπτική">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72</TotalTime>
  <Words>165</Words>
  <Application>Microsoft Office PowerPoint</Application>
  <PresentationFormat>Προβολή στην οθόνη (4:3)</PresentationFormat>
  <Paragraphs>8</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Υψηλή ραπτική</vt:lpstr>
      <vt:lpstr>Παρουσίαση του PowerPoint</vt:lpstr>
      <vt:lpstr>ΠΛΗΡΟΦΟΡΙΕΣ</vt:lpstr>
      <vt:lpstr>ΠΛΗΡΟΦΟΡΙΕΣ</vt:lpstr>
      <vt:lpstr>ΕΙΚΟΝΕΣ </vt:lpstr>
      <vt:lpstr>ΑΣΤΕΙΕΣ ΕΙΚΟΝΕΣ</vt:lpstr>
      <vt:lpstr>ΛΑΖΑΡΟΣ,ΛΕΩΝΙΔΑΣ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ΑΠΟΚΡΙΕΣ ΣΤΗΝ ΘΕΣΣΑΛΟΝΙΚΗ</dc:title>
  <dc:creator>sxoleio</dc:creator>
  <cp:lastModifiedBy>sxoleio</cp:lastModifiedBy>
  <cp:revision>12</cp:revision>
  <dcterms:created xsi:type="dcterms:W3CDTF">2012-02-13T11:30:35Z</dcterms:created>
  <dcterms:modified xsi:type="dcterms:W3CDTF">2012-02-20T11:37:46Z</dcterms:modified>
</cp:coreProperties>
</file>