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Ευθεία γραμμή σύνδεσης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Τίτλος 28"/>
          <p:cNvSpPr>
            <a:spLocks noGrp="1"/>
          </p:cNvSpPr>
          <p:nvPr>
            <p:ph type="ctrTitle"/>
          </p:nvPr>
        </p:nvSpPr>
        <p:spPr>
          <a:xfrm>
            <a:off x="381000" y="4853411"/>
            <a:ext cx="8458200" cy="1222375"/>
          </a:xfrm>
        </p:spPr>
        <p:txBody>
          <a:bodyPr anchor="t"/>
          <a:lstStyle/>
          <a:p>
            <a:r>
              <a:rPr kumimoji="0" lang="el-GR" smtClean="0"/>
              <a:t>Στυλ κύριου τίτλου</a:t>
            </a:r>
            <a:endParaRPr kumimoji="0" lang="en-US"/>
          </a:p>
        </p:txBody>
      </p:sp>
      <p:sp>
        <p:nvSpPr>
          <p:cNvPr id="9" name="Υπότιτλος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16" name="Θέση ημερομηνίας 15"/>
          <p:cNvSpPr>
            <a:spLocks noGrp="1"/>
          </p:cNvSpPr>
          <p:nvPr>
            <p:ph type="dt" sz="half" idx="10"/>
          </p:nvPr>
        </p:nvSpPr>
        <p:spPr/>
        <p:txBody>
          <a:bodyPr/>
          <a:lstStyle/>
          <a:p>
            <a:fld id="{F1D7EB2B-D2E9-4A74-9E8E-9C35D4483FD1}" type="datetimeFigureOut">
              <a:rPr lang="el-GR" smtClean="0"/>
              <a:t>26/3/2012</a:t>
            </a:fld>
            <a:endParaRPr lang="el-GR"/>
          </a:p>
        </p:txBody>
      </p:sp>
      <p:sp>
        <p:nvSpPr>
          <p:cNvPr id="2" name="Θέση υποσέλιδου 1"/>
          <p:cNvSpPr>
            <a:spLocks noGrp="1"/>
          </p:cNvSpPr>
          <p:nvPr>
            <p:ph type="ftr" sz="quarter" idx="11"/>
          </p:nvPr>
        </p:nvSpPr>
        <p:spPr/>
        <p:txBody>
          <a:bodyPr/>
          <a:lstStyle/>
          <a:p>
            <a:endParaRPr lang="el-GR"/>
          </a:p>
        </p:txBody>
      </p:sp>
      <p:sp>
        <p:nvSpPr>
          <p:cNvPr id="15" name="Θέση αριθμού διαφάνειας 14"/>
          <p:cNvSpPr>
            <a:spLocks noGrp="1"/>
          </p:cNvSpPr>
          <p:nvPr>
            <p:ph type="sldNum" sz="quarter" idx="12"/>
          </p:nvPr>
        </p:nvSpPr>
        <p:spPr>
          <a:xfrm>
            <a:off x="8229600" y="6473952"/>
            <a:ext cx="758952" cy="246888"/>
          </a:xfrm>
        </p:spPr>
        <p:txBody>
          <a:bodyPr/>
          <a:lstStyle/>
          <a:p>
            <a:fld id="{3FA4B814-A271-43A7-B0E8-4FEFF976494A}"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F1D7EB2B-D2E9-4A74-9E8E-9C35D4483FD1}" type="datetimeFigureOut">
              <a:rPr lang="el-GR" smtClean="0"/>
              <a:t>26/3/2012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FA4B814-A271-43A7-B0E8-4FEFF976494A}"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858000" y="549276"/>
            <a:ext cx="18288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549276"/>
            <a:ext cx="62484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F1D7EB2B-D2E9-4A74-9E8E-9C35D4483FD1}" type="datetimeFigureOut">
              <a:rPr lang="el-GR" smtClean="0"/>
              <a:t>26/3/2012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FA4B814-A271-43A7-B0E8-4FEFF976494A}"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2" name="Τίτλος 21"/>
          <p:cNvSpPr>
            <a:spLocks noGrp="1"/>
          </p:cNvSpPr>
          <p:nvPr>
            <p:ph type="title"/>
          </p:nvPr>
        </p:nvSpPr>
        <p:spPr/>
        <p:txBody>
          <a:bodyPr/>
          <a:lstStyle/>
          <a:p>
            <a:r>
              <a:rPr kumimoji="0" lang="el-GR" smtClean="0"/>
              <a:t>Στυλ κύριου τίτλου</a:t>
            </a:r>
            <a:endParaRPr kumimoji="0" lang="en-US"/>
          </a:p>
        </p:txBody>
      </p:sp>
      <p:sp>
        <p:nvSpPr>
          <p:cNvPr id="27" name="Θέση περιεχομένου 26"/>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Θέση ημερομηνίας 24"/>
          <p:cNvSpPr>
            <a:spLocks noGrp="1"/>
          </p:cNvSpPr>
          <p:nvPr>
            <p:ph type="dt" sz="half" idx="10"/>
          </p:nvPr>
        </p:nvSpPr>
        <p:spPr/>
        <p:txBody>
          <a:bodyPr/>
          <a:lstStyle/>
          <a:p>
            <a:fld id="{F1D7EB2B-D2E9-4A74-9E8E-9C35D4483FD1}" type="datetimeFigureOut">
              <a:rPr lang="el-GR" smtClean="0"/>
              <a:t>26/3/2012</a:t>
            </a:fld>
            <a:endParaRPr lang="el-GR"/>
          </a:p>
        </p:txBody>
      </p:sp>
      <p:sp>
        <p:nvSpPr>
          <p:cNvPr id="19" name="Θέση υποσέλιδου 18"/>
          <p:cNvSpPr>
            <a:spLocks noGrp="1"/>
          </p:cNvSpPr>
          <p:nvPr>
            <p:ph type="ftr" sz="quarter" idx="11"/>
          </p:nvPr>
        </p:nvSpPr>
        <p:spPr>
          <a:xfrm>
            <a:off x="3581400" y="76200"/>
            <a:ext cx="2895600" cy="288925"/>
          </a:xfrm>
        </p:spPr>
        <p:txBody>
          <a:bodyPr/>
          <a:lstStyle/>
          <a:p>
            <a:endParaRPr lang="el-GR"/>
          </a:p>
        </p:txBody>
      </p:sp>
      <p:sp>
        <p:nvSpPr>
          <p:cNvPr id="16" name="Θέση αριθμού διαφάνειας 15"/>
          <p:cNvSpPr>
            <a:spLocks noGrp="1"/>
          </p:cNvSpPr>
          <p:nvPr>
            <p:ph type="sldNum" sz="quarter" idx="12"/>
          </p:nvPr>
        </p:nvSpPr>
        <p:spPr>
          <a:xfrm>
            <a:off x="8229600" y="6473952"/>
            <a:ext cx="758952" cy="246888"/>
          </a:xfrm>
        </p:spPr>
        <p:txBody>
          <a:bodyPr/>
          <a:lstStyle/>
          <a:p>
            <a:fld id="{3FA4B814-A271-43A7-B0E8-4FEFF976494A}"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7" name="Ευθεία γραμμή σύνδεσης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Θέση κειμένου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19" name="Θέση ημερομηνίας 18"/>
          <p:cNvSpPr>
            <a:spLocks noGrp="1"/>
          </p:cNvSpPr>
          <p:nvPr>
            <p:ph type="dt" sz="half" idx="10"/>
          </p:nvPr>
        </p:nvSpPr>
        <p:spPr/>
        <p:txBody>
          <a:bodyPr/>
          <a:lstStyle/>
          <a:p>
            <a:fld id="{F1D7EB2B-D2E9-4A74-9E8E-9C35D4483FD1}" type="datetimeFigureOut">
              <a:rPr lang="el-GR" smtClean="0"/>
              <a:t>26/3/2012</a:t>
            </a:fld>
            <a:endParaRPr lang="el-GR"/>
          </a:p>
        </p:txBody>
      </p:sp>
      <p:sp>
        <p:nvSpPr>
          <p:cNvPr id="11" name="Θέση υποσέλιδου 10"/>
          <p:cNvSpPr>
            <a:spLocks noGrp="1"/>
          </p:cNvSpPr>
          <p:nvPr>
            <p:ph type="ftr" sz="quarter" idx="11"/>
          </p:nvPr>
        </p:nvSpPr>
        <p:spPr/>
        <p:txBody>
          <a:bodyPr/>
          <a:lstStyle/>
          <a:p>
            <a:endParaRPr lang="el-GR"/>
          </a:p>
        </p:txBody>
      </p:sp>
      <p:sp>
        <p:nvSpPr>
          <p:cNvPr id="16" name="Θέση αριθμού διαφάνειας 15"/>
          <p:cNvSpPr>
            <a:spLocks noGrp="1"/>
          </p:cNvSpPr>
          <p:nvPr>
            <p:ph type="sldNum" sz="quarter" idx="12"/>
          </p:nvPr>
        </p:nvSpPr>
        <p:spPr/>
        <p:txBody>
          <a:bodyPr/>
          <a:lstStyle/>
          <a:p>
            <a:fld id="{3FA4B814-A271-43A7-B0E8-4FEFF976494A}" type="slidenum">
              <a:rPr lang="el-GR" smtClean="0"/>
              <a:t>‹#›</a:t>
            </a:fld>
            <a:endParaRPr lang="el-GR"/>
          </a:p>
        </p:txBody>
      </p:sp>
      <p:sp>
        <p:nvSpPr>
          <p:cNvPr id="8" name="Τίτλος 7"/>
          <p:cNvSpPr>
            <a:spLocks noGrp="1"/>
          </p:cNvSpPr>
          <p:nvPr>
            <p:ph type="title"/>
          </p:nvPr>
        </p:nvSpPr>
        <p:spPr>
          <a:xfrm>
            <a:off x="180475" y="2947085"/>
            <a:ext cx="8686800" cy="1184825"/>
          </a:xfrm>
        </p:spPr>
        <p:txBody>
          <a:bodyPr rtlCol="0" anchor="t"/>
          <a:lstStyle>
            <a:lvl1pPr algn="r">
              <a:defRPr/>
            </a:lvl1pPr>
          </a:lstStyle>
          <a:p>
            <a:r>
              <a:rPr kumimoji="0" lang="el-GR" smtClean="0"/>
              <a:t>Στυλ κύριου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0" name="Τίτλος 19"/>
          <p:cNvSpPr>
            <a:spLocks noGrp="1"/>
          </p:cNvSpPr>
          <p:nvPr>
            <p:ph type="title"/>
          </p:nvPr>
        </p:nvSpPr>
        <p:spPr>
          <a:xfrm>
            <a:off x="301752" y="457200"/>
            <a:ext cx="8686800" cy="841248"/>
          </a:xfrm>
        </p:spPr>
        <p:txBody>
          <a:bodyPr/>
          <a:lstStyle/>
          <a:p>
            <a:r>
              <a:rPr kumimoji="0" lang="el-GR" smtClean="0"/>
              <a:t>Στυλ κύριου τίτλου</a:t>
            </a:r>
            <a:endParaRPr kumimoji="0" lang="en-US"/>
          </a:p>
        </p:txBody>
      </p:sp>
      <p:sp>
        <p:nvSpPr>
          <p:cNvPr id="14" name="Θέση περιεχομένου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Θέση περιεχομένου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Θέση ημερομηνίας 20"/>
          <p:cNvSpPr>
            <a:spLocks noGrp="1"/>
          </p:cNvSpPr>
          <p:nvPr>
            <p:ph type="dt" sz="half" idx="10"/>
          </p:nvPr>
        </p:nvSpPr>
        <p:spPr/>
        <p:txBody>
          <a:bodyPr/>
          <a:lstStyle/>
          <a:p>
            <a:fld id="{F1D7EB2B-D2E9-4A74-9E8E-9C35D4483FD1}" type="datetimeFigureOut">
              <a:rPr lang="el-GR" smtClean="0"/>
              <a:t>26/3/2012</a:t>
            </a:fld>
            <a:endParaRPr lang="el-GR"/>
          </a:p>
        </p:txBody>
      </p:sp>
      <p:sp>
        <p:nvSpPr>
          <p:cNvPr id="10" name="Θέση υποσέλιδου 9"/>
          <p:cNvSpPr>
            <a:spLocks noGrp="1"/>
          </p:cNvSpPr>
          <p:nvPr>
            <p:ph type="ftr" sz="quarter" idx="11"/>
          </p:nvPr>
        </p:nvSpPr>
        <p:spPr/>
        <p:txBody>
          <a:bodyPr/>
          <a:lstStyle/>
          <a:p>
            <a:endParaRPr lang="el-GR"/>
          </a:p>
        </p:txBody>
      </p:sp>
      <p:sp>
        <p:nvSpPr>
          <p:cNvPr id="31" name="Θέση αριθμού διαφάνειας 30"/>
          <p:cNvSpPr>
            <a:spLocks noGrp="1"/>
          </p:cNvSpPr>
          <p:nvPr>
            <p:ph type="sldNum" sz="quarter" idx="12"/>
          </p:nvPr>
        </p:nvSpPr>
        <p:spPr/>
        <p:txBody>
          <a:bodyPr/>
          <a:lstStyle/>
          <a:p>
            <a:fld id="{3FA4B814-A271-43A7-B0E8-4FEFF976494A}"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9" name="Τίτλος 28"/>
          <p:cNvSpPr>
            <a:spLocks noGrp="1"/>
          </p:cNvSpPr>
          <p:nvPr>
            <p:ph type="title"/>
          </p:nvPr>
        </p:nvSpPr>
        <p:spPr>
          <a:xfrm>
            <a:off x="304800" y="5410200"/>
            <a:ext cx="8610600" cy="882650"/>
          </a:xfrm>
        </p:spPr>
        <p:txBody>
          <a:bodyPr anchor="ctr"/>
          <a:lstStyle>
            <a:lvl1pPr>
              <a:defRPr/>
            </a:lvl1p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25" name="Θέση κειμένου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περιεχομένου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8" name="Θέση περιεχομένου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Θέση ημερομηνίας 9"/>
          <p:cNvSpPr>
            <a:spLocks noGrp="1"/>
          </p:cNvSpPr>
          <p:nvPr>
            <p:ph type="dt" sz="half" idx="10"/>
          </p:nvPr>
        </p:nvSpPr>
        <p:spPr/>
        <p:txBody>
          <a:bodyPr/>
          <a:lstStyle/>
          <a:p>
            <a:fld id="{F1D7EB2B-D2E9-4A74-9E8E-9C35D4483FD1}" type="datetimeFigureOut">
              <a:rPr lang="el-GR" smtClean="0"/>
              <a:t>26/3/2012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a:xfrm>
            <a:off x="8229600" y="6477000"/>
            <a:ext cx="762000" cy="246888"/>
          </a:xfrm>
        </p:spPr>
        <p:txBody>
          <a:bodyPr/>
          <a:lstStyle/>
          <a:p>
            <a:fld id="{3FA4B814-A271-43A7-B0E8-4FEFF976494A}" type="slidenum">
              <a:rPr lang="el-GR" smtClean="0"/>
              <a:t>‹#›</a:t>
            </a:fld>
            <a:endParaRPr lang="el-GR"/>
          </a:p>
        </p:txBody>
      </p:sp>
      <p:sp>
        <p:nvSpPr>
          <p:cNvPr id="11" name="Ευθεία γραμμή σύνδεσης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0" name="Τίτλος 29"/>
          <p:cNvSpPr>
            <a:spLocks noGrp="1"/>
          </p:cNvSpPr>
          <p:nvPr>
            <p:ph type="title"/>
          </p:nvPr>
        </p:nvSpPr>
        <p:spPr>
          <a:xfrm>
            <a:off x="301752" y="457200"/>
            <a:ext cx="8686800" cy="841248"/>
          </a:xfrm>
        </p:spPr>
        <p:txBody>
          <a:bodyPr/>
          <a:lstStyle/>
          <a:p>
            <a:r>
              <a:rPr kumimoji="0" lang="el-GR" smtClean="0"/>
              <a:t>Στυλ κύριου τίτλου</a:t>
            </a:r>
            <a:endParaRPr kumimoji="0" lang="en-US"/>
          </a:p>
        </p:txBody>
      </p:sp>
      <p:sp>
        <p:nvSpPr>
          <p:cNvPr id="12" name="Θέση ημερομηνίας 11"/>
          <p:cNvSpPr>
            <a:spLocks noGrp="1"/>
          </p:cNvSpPr>
          <p:nvPr>
            <p:ph type="dt" sz="half" idx="10"/>
          </p:nvPr>
        </p:nvSpPr>
        <p:spPr/>
        <p:txBody>
          <a:bodyPr/>
          <a:lstStyle/>
          <a:p>
            <a:fld id="{F1D7EB2B-D2E9-4A74-9E8E-9C35D4483FD1}" type="datetimeFigureOut">
              <a:rPr lang="el-GR" smtClean="0"/>
              <a:t>26/3/2012</a:t>
            </a:fld>
            <a:endParaRPr lang="el-GR"/>
          </a:p>
        </p:txBody>
      </p:sp>
      <p:sp>
        <p:nvSpPr>
          <p:cNvPr id="21" name="Θέση υποσέλιδου 20"/>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FA4B814-A271-43A7-B0E8-4FEFF976494A}"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3" name="Θέση ημερομηνίας 2"/>
          <p:cNvSpPr>
            <a:spLocks noGrp="1"/>
          </p:cNvSpPr>
          <p:nvPr>
            <p:ph type="dt" sz="half" idx="10"/>
          </p:nvPr>
        </p:nvSpPr>
        <p:spPr/>
        <p:txBody>
          <a:bodyPr/>
          <a:lstStyle/>
          <a:p>
            <a:fld id="{F1D7EB2B-D2E9-4A74-9E8E-9C35D4483FD1}" type="datetimeFigureOut">
              <a:rPr lang="el-GR" smtClean="0"/>
              <a:t>26/3/2012</a:t>
            </a:fld>
            <a:endParaRPr lang="el-GR"/>
          </a:p>
        </p:txBody>
      </p:sp>
      <p:sp>
        <p:nvSpPr>
          <p:cNvPr id="24" name="Θέση υποσέλιδου 23"/>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FA4B814-A271-43A7-B0E8-4FEFF976494A}"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Ευθεία γραμμή σύνδεσης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Τίτλος 11"/>
          <p:cNvSpPr>
            <a:spLocks noGrp="1"/>
          </p:cNvSpPr>
          <p:nvPr>
            <p:ph type="title"/>
          </p:nvPr>
        </p:nvSpPr>
        <p:spPr>
          <a:xfrm>
            <a:off x="457200" y="5486400"/>
            <a:ext cx="8458200" cy="520700"/>
          </a:xfrm>
        </p:spPr>
        <p:txBody>
          <a:bodyPr anchor="ctr"/>
          <a:lstStyle>
            <a:lvl1pPr algn="l">
              <a:buNone/>
              <a:defRPr sz="2000" b="1"/>
            </a:lvl1pPr>
          </a:lstStyle>
          <a:p>
            <a:r>
              <a:rPr kumimoji="0" lang="el-GR" smtClean="0"/>
              <a:t>Στυλ κύριου τίτλου</a:t>
            </a:r>
            <a:endParaRPr kumimoji="0" lang="en-US"/>
          </a:p>
        </p:txBody>
      </p:sp>
      <p:sp>
        <p:nvSpPr>
          <p:cNvPr id="26" name="Θέση κειμένου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14" name="Θέση περιεχομένου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Θέση ημερομηνίας 24"/>
          <p:cNvSpPr>
            <a:spLocks noGrp="1"/>
          </p:cNvSpPr>
          <p:nvPr>
            <p:ph type="dt" sz="half" idx="10"/>
          </p:nvPr>
        </p:nvSpPr>
        <p:spPr/>
        <p:txBody>
          <a:bodyPr/>
          <a:lstStyle/>
          <a:p>
            <a:fld id="{F1D7EB2B-D2E9-4A74-9E8E-9C35D4483FD1}" type="datetimeFigureOut">
              <a:rPr lang="el-GR" smtClean="0"/>
              <a:t>26/3/2012</a:t>
            </a:fld>
            <a:endParaRPr lang="el-GR"/>
          </a:p>
        </p:txBody>
      </p:sp>
      <p:sp>
        <p:nvSpPr>
          <p:cNvPr id="29" name="Θέση υποσέλιδου 28"/>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FA4B814-A271-43A7-B0E8-4FEFF976494A}"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3" name="Θέση εικόνας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7" name="Θέση ημερομηνίας 6"/>
          <p:cNvSpPr>
            <a:spLocks noGrp="1"/>
          </p:cNvSpPr>
          <p:nvPr>
            <p:ph type="dt" sz="half" idx="10"/>
          </p:nvPr>
        </p:nvSpPr>
        <p:spPr/>
        <p:txBody>
          <a:bodyPr/>
          <a:lstStyle/>
          <a:p>
            <a:fld id="{F1D7EB2B-D2E9-4A74-9E8E-9C35D4483FD1}" type="datetimeFigureOut">
              <a:rPr lang="el-GR" smtClean="0"/>
              <a:t>26/3/2012</a:t>
            </a:fld>
            <a:endParaRPr lang="el-GR"/>
          </a:p>
        </p:txBody>
      </p:sp>
      <p:sp>
        <p:nvSpPr>
          <p:cNvPr id="5" name="Θέση υποσέλιδου 4"/>
          <p:cNvSpPr>
            <a:spLocks noGrp="1"/>
          </p:cNvSpPr>
          <p:nvPr>
            <p:ph type="ftr" sz="quarter" idx="11"/>
          </p:nvPr>
        </p:nvSpPr>
        <p:spPr/>
        <p:txBody>
          <a:bodyPr/>
          <a:lstStyle/>
          <a:p>
            <a:endParaRPr lang="el-GR"/>
          </a:p>
        </p:txBody>
      </p:sp>
      <p:sp>
        <p:nvSpPr>
          <p:cNvPr id="31" name="Θέση αριθμού διαφάνειας 30"/>
          <p:cNvSpPr>
            <a:spLocks noGrp="1"/>
          </p:cNvSpPr>
          <p:nvPr>
            <p:ph type="sldNum" sz="quarter" idx="12"/>
          </p:nvPr>
        </p:nvSpPr>
        <p:spPr/>
        <p:txBody>
          <a:bodyPr/>
          <a:lstStyle/>
          <a:p>
            <a:fld id="{3FA4B814-A271-43A7-B0E8-4FEFF976494A}" type="slidenum">
              <a:rPr lang="el-GR" smtClean="0"/>
              <a:t>‹#›</a:t>
            </a:fld>
            <a:endParaRPr lang="el-GR"/>
          </a:p>
        </p:txBody>
      </p:sp>
      <p:sp>
        <p:nvSpPr>
          <p:cNvPr id="17" name="Τίτλος 16"/>
          <p:cNvSpPr>
            <a:spLocks noGrp="1"/>
          </p:cNvSpPr>
          <p:nvPr>
            <p:ph type="title"/>
          </p:nvPr>
        </p:nvSpPr>
        <p:spPr>
          <a:xfrm>
            <a:off x="381000" y="4993760"/>
            <a:ext cx="5867400" cy="522288"/>
          </a:xfrm>
        </p:spPr>
        <p:txBody>
          <a:bodyPr anchor="ctr"/>
          <a:lstStyle>
            <a:lvl1pPr algn="l">
              <a:buNone/>
              <a:defRPr sz="2000" b="1"/>
            </a:lvl1pPr>
          </a:lstStyle>
          <a:p>
            <a:r>
              <a:rPr kumimoji="0" lang="el-GR" smtClean="0"/>
              <a:t>Στυλ κύριου τίτλου</a:t>
            </a:r>
            <a:endParaRPr kumimoji="0" lang="en-US"/>
          </a:p>
        </p:txBody>
      </p:sp>
      <p:sp>
        <p:nvSpPr>
          <p:cNvPr id="26" name="Θέση κειμένου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Ευθεία γραμμή σύνδεσης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Θέση κειμένου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1" name="Θέση ημερομηνίας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F1D7EB2B-D2E9-4A74-9E8E-9C35D4483FD1}" type="datetimeFigureOut">
              <a:rPr lang="el-GR" smtClean="0"/>
              <a:t>26/3/2012</a:t>
            </a:fld>
            <a:endParaRPr lang="el-GR"/>
          </a:p>
        </p:txBody>
      </p:sp>
      <p:sp>
        <p:nvSpPr>
          <p:cNvPr id="28" name="Θέση υποσέλιδου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l-GR"/>
          </a:p>
        </p:txBody>
      </p:sp>
      <p:sp>
        <p:nvSpPr>
          <p:cNvPr id="5" name="Θέση αριθμού διαφάνειας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3FA4B814-A271-43A7-B0E8-4FEFF976494A}" type="slidenum">
              <a:rPr lang="el-GR" smtClean="0"/>
              <a:t>‹#›</a:t>
            </a:fld>
            <a:endParaRPr lang="el-GR"/>
          </a:p>
        </p:txBody>
      </p:sp>
      <p:sp>
        <p:nvSpPr>
          <p:cNvPr id="10" name="Θέση τίτλου 9"/>
          <p:cNvSpPr>
            <a:spLocks noGrp="1"/>
          </p:cNvSpPr>
          <p:nvPr>
            <p:ph type="title"/>
          </p:nvPr>
        </p:nvSpPr>
        <p:spPr>
          <a:xfrm>
            <a:off x="304800" y="457200"/>
            <a:ext cx="8686800" cy="838200"/>
          </a:xfrm>
          <a:prstGeom prst="rect">
            <a:avLst/>
          </a:prstGeom>
        </p:spPr>
        <p:txBody>
          <a:bodyPr vert="horz" anchor="ctr">
            <a:normAutofit/>
          </a:bodyPr>
          <a:lstStyle/>
          <a:p>
            <a:r>
              <a:rPr kumimoji="0" lang="el-GR" smtClean="0"/>
              <a:t>Στυλ κύριου τίτλου</a:t>
            </a:r>
            <a:endParaRPr kumimoji="0" lang="en-US"/>
          </a:p>
        </p:txBody>
      </p:sp>
      <p:sp>
        <p:nvSpPr>
          <p:cNvPr id="9" name="Ευθεία γραμμή σύνδεσης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Ευθεία γραμμή σύνδεσης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el.wikipedia.org/wiki/%CE%A6%CE%B9%CE%BB%CE%B9%CE%BA%CE%AE_%CE%95%CF%84%CE%B1%CE%B9%CF%81%CE%AF%CE%B1" TargetMode="External"/><Relationship Id="rId2"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hyperlink" Target="http://el.wikipedia.org/wiki/%CE%9A%CF%81%CE%AE%CF%84%CE%B7" TargetMode="External"/><Relationship Id="rId4" Type="http://schemas.openxmlformats.org/officeDocument/2006/relationships/hyperlink" Target="http://el.wikipedia.org/wiki/%CE%9C%CE%BF%CE%BB%CE%B4%CE%BF%CE%B2%CE%BB%CE%B1%CF%87%CE%AF%CE%B1"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el.wikipedia.org/wiki/%CE%9C%CE%B1%CE%BA%CE%B5%CE%B4%CE%BF%CE%BD%CE%AF%CE%B1" TargetMode="External"/><Relationship Id="rId3" Type="http://schemas.openxmlformats.org/officeDocument/2006/relationships/hyperlink" Target="http://el.wikipedia.org/wiki/%CE%A3%CF%84%CE%B5%CF%81%CE%B5%CE%AC_%CE%95%CE%BB%CE%BB%CE%AC%CE%B4%CE%B1" TargetMode="External"/><Relationship Id="rId7" Type="http://schemas.openxmlformats.org/officeDocument/2006/relationships/hyperlink" Target="http://el.wikipedia.org/wiki/%CE%98%CE%B5%CF%83%CF%83%CE%B1%CE%BB%CE%AF%CE%B1" TargetMode="External"/><Relationship Id="rId2" Type="http://schemas.openxmlformats.org/officeDocument/2006/relationships/hyperlink" Target="http://el.wikipedia.org/wiki/%CE%A0%CE%B5%CE%BB%CE%BF%CF%80%CF%8C%CE%BD%CE%BD%CE%B7%CF%83%CE%BF%CF%82" TargetMode="External"/><Relationship Id="rId1" Type="http://schemas.openxmlformats.org/officeDocument/2006/relationships/slideLayout" Target="../slideLayouts/slideLayout1.xml"/><Relationship Id="rId6" Type="http://schemas.openxmlformats.org/officeDocument/2006/relationships/hyperlink" Target="http://el.wikipedia.org/wiki/%CE%89%CF%80%CE%B5%CE%B9%CF%81%CE%BF%CF%82" TargetMode="External"/><Relationship Id="rId11" Type="http://schemas.openxmlformats.org/officeDocument/2006/relationships/hyperlink" Target="http://el.wikipedia.org/wiki/%CE%A6%CE%B9%CE%BB%CE%B5%CE%BB%CE%BB%CE%B7%CE%BD%CE%B9%CF%83%CE%BC%CF%8C%CF%82" TargetMode="External"/><Relationship Id="rId5" Type="http://schemas.openxmlformats.org/officeDocument/2006/relationships/hyperlink" Target="http://el.wikipedia.org/wiki/%CE%9A%CF%81%CE%AE%CF%84%CE%B7" TargetMode="External"/><Relationship Id="rId10" Type="http://schemas.openxmlformats.org/officeDocument/2006/relationships/image" Target="../media/image5.png"/><Relationship Id="rId4" Type="http://schemas.openxmlformats.org/officeDocument/2006/relationships/hyperlink" Target="http://el.wikipedia.org/wiki/%CE%91%CE%B9%CE%B3%CE%B1%CE%AF%CE%BF" TargetMode="External"/><Relationship Id="rId9" Type="http://schemas.openxmlformats.org/officeDocument/2006/relationships/hyperlink" Target="http://el.wikipedia.org/wiki/%CE%9A%CF%8D%CF%80%CF%81%CE%BF%CF%82"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el.wikipedia.org/wiki/%CE%95%CE%BB%CE%BB%CE%AC%CE%B4%CE%B1" TargetMode="External"/><Relationship Id="rId2" Type="http://schemas.openxmlformats.org/officeDocument/2006/relationships/hyperlink" Target="http://el.wikipedia.org/wiki/25_%CE%9C%CE%B1%CF%81%CF%84%CE%AF%CE%BF%CF%85" TargetMode="Externa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329"/>
            <a:ext cx="4692650" cy="3500437"/>
          </a:xfrm>
          <a:prstGeom prst="rect">
            <a:avLst/>
          </a:prstGeom>
          <a:ln/>
        </p:spPr>
        <p:style>
          <a:lnRef idx="0">
            <a:schemeClr val="accent6"/>
          </a:lnRef>
          <a:fillRef idx="3">
            <a:schemeClr val="accent6"/>
          </a:fillRef>
          <a:effectRef idx="3">
            <a:schemeClr val="accent6"/>
          </a:effectRef>
          <a:fontRef idx="minor">
            <a:schemeClr val="lt1"/>
          </a:fontRef>
        </p:style>
      </p:pic>
      <p:sp>
        <p:nvSpPr>
          <p:cNvPr id="5" name="Ορθογώνιο 4"/>
          <p:cNvSpPr/>
          <p:nvPr/>
        </p:nvSpPr>
        <p:spPr>
          <a:xfrm>
            <a:off x="-11654" y="3458706"/>
            <a:ext cx="4704304" cy="2308324"/>
          </a:xfrm>
          <a:prstGeom prst="rect">
            <a:avLst/>
          </a:prstGeom>
        </p:spPr>
        <p:txBody>
          <a:bodyPr wrap="square">
            <a:spAutoFit/>
          </a:bodyPr>
          <a:lstStyle/>
          <a:p>
            <a:r>
              <a:rPr lang="el-GR" dirty="0" smtClean="0"/>
              <a:t>Η </a:t>
            </a:r>
            <a:r>
              <a:rPr lang="el-GR" b="1" dirty="0" smtClean="0"/>
              <a:t>Ελληνική επανάσταση του 1821</a:t>
            </a:r>
            <a:r>
              <a:rPr lang="el-GR" dirty="0" smtClean="0"/>
              <a:t> υπήρξε ο αγώνας για απελευθέρωση των Ελλήνων από την οθωμανική καταπίεση. Ήταν η τελευταία από μια σειρά εξεγέρσεων που άρχισαν από τον 15ο αιώνα. Προετοιμάστηκε από την </a:t>
            </a:r>
            <a:r>
              <a:rPr lang="el-GR" dirty="0" smtClean="0">
                <a:hlinkClick r:id="rId3" tooltip="Φιλική Εταιρία"/>
              </a:rPr>
              <a:t>Φιλική Εταιρία</a:t>
            </a:r>
            <a:r>
              <a:rPr lang="el-GR" dirty="0" smtClean="0"/>
              <a:t> τα μέλη της οποίας δημιούργησαν επαναστατικές εστίες από την </a:t>
            </a:r>
            <a:r>
              <a:rPr lang="el-GR" dirty="0" smtClean="0">
                <a:hlinkClick r:id="rId4" tooltip="Μολδοβλαχία"/>
              </a:rPr>
              <a:t>Μολδοβλαχία</a:t>
            </a:r>
            <a:r>
              <a:rPr lang="el-GR" dirty="0" smtClean="0"/>
              <a:t> μέχρι την </a:t>
            </a:r>
            <a:r>
              <a:rPr lang="el-GR" dirty="0" smtClean="0">
                <a:hlinkClick r:id="rId5" tooltip="Κρήτη"/>
              </a:rPr>
              <a:t>Κρήτη</a:t>
            </a:r>
            <a:r>
              <a:rPr lang="el-GR" dirty="0" smtClean="0"/>
              <a:t>.</a:t>
            </a:r>
            <a:endParaRPr lang="el-GR" dirty="0"/>
          </a:p>
        </p:txBody>
      </p:sp>
      <p:pic>
        <p:nvPicPr>
          <p:cNvPr id="1032"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92650" y="-11329"/>
            <a:ext cx="4127822" cy="3440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4442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1032"/>
                                        </p:tgtEl>
                                        <p:attrNameLst>
                                          <p:attrName>style.visibility</p:attrName>
                                        </p:attrNameLst>
                                      </p:cBhvr>
                                      <p:to>
                                        <p:strVal val="visible"/>
                                      </p:to>
                                    </p:set>
                                    <p:animEffect transition="in" filter="wheel(1)">
                                      <p:cBhvr>
                                        <p:cTn id="7" dur="2000"/>
                                        <p:tgtEl>
                                          <p:spTgt spid="103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030"/>
                                        </p:tgtEl>
                                        <p:attrNameLst>
                                          <p:attrName>style.visibility</p:attrName>
                                        </p:attrNameLst>
                                      </p:cBhvr>
                                      <p:to>
                                        <p:strVal val="visible"/>
                                      </p:to>
                                    </p:set>
                                    <p:animEffect transition="in" filter="randombar(horizontal)">
                                      <p:cBhvr>
                                        <p:cTn id="12" dur="500"/>
                                        <p:tgtEl>
                                          <p:spTgt spid="103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4572000" y="168000"/>
            <a:ext cx="4572000" cy="3693319"/>
          </a:xfrm>
          <a:prstGeom prst="rect">
            <a:avLst/>
          </a:prstGeom>
        </p:spPr>
        <p:txBody>
          <a:bodyPr>
            <a:spAutoFit/>
          </a:bodyPr>
          <a:lstStyle/>
          <a:p>
            <a:r>
              <a:rPr lang="el-GR" dirty="0" smtClean="0"/>
              <a:t>Στην επιτυχία της συνέβαλε και το κίνημα του Ελληνικού Διαφωτισμού που αναπτύχθηκε από τον 18ο αιώνα. Στις περιοχές που επαναστάτησαν συγκαταλέγονται η </a:t>
            </a:r>
            <a:r>
              <a:rPr lang="el-GR" dirty="0" smtClean="0">
                <a:hlinkClick r:id="rId2" tooltip="Πελοπόννησος"/>
              </a:rPr>
              <a:t>Πελοπόννησος</a:t>
            </a:r>
            <a:r>
              <a:rPr lang="el-GR" dirty="0" smtClean="0"/>
              <a:t>, η </a:t>
            </a:r>
            <a:r>
              <a:rPr lang="el-GR" dirty="0" smtClean="0">
                <a:hlinkClick r:id="rId3" tooltip="Στερεά Ελλάδα"/>
              </a:rPr>
              <a:t>Στερεά Ελλάδα</a:t>
            </a:r>
            <a:r>
              <a:rPr lang="el-GR" dirty="0" smtClean="0"/>
              <a:t>, τα περισσότερα νησιά του </a:t>
            </a:r>
            <a:r>
              <a:rPr lang="el-GR" dirty="0" smtClean="0">
                <a:hlinkClick r:id="rId4" tooltip="Αιγαίο"/>
              </a:rPr>
              <a:t>Αιγαίου</a:t>
            </a:r>
            <a:r>
              <a:rPr lang="el-GR" dirty="0" smtClean="0"/>
              <a:t>, η </a:t>
            </a:r>
            <a:r>
              <a:rPr lang="el-GR" dirty="0" smtClean="0">
                <a:hlinkClick r:id="rId5" tooltip="Κρήτη"/>
              </a:rPr>
              <a:t>Κρήτη</a:t>
            </a:r>
            <a:r>
              <a:rPr lang="el-GR" dirty="0" smtClean="0"/>
              <a:t>, περιοχές της </a:t>
            </a:r>
            <a:r>
              <a:rPr lang="el-GR" dirty="0" smtClean="0">
                <a:hlinkClick r:id="rId6" tooltip="Ήπειρος"/>
              </a:rPr>
              <a:t>Ηπείρου</a:t>
            </a:r>
            <a:r>
              <a:rPr lang="el-GR" dirty="0" smtClean="0"/>
              <a:t> και της </a:t>
            </a:r>
            <a:r>
              <a:rPr lang="el-GR" dirty="0" smtClean="0">
                <a:hlinkClick r:id="rId7" tooltip="Θεσσαλία"/>
              </a:rPr>
              <a:t>Θεσσαλίας</a:t>
            </a:r>
            <a:r>
              <a:rPr lang="el-GR" dirty="0" smtClean="0"/>
              <a:t>, περιοχές της </a:t>
            </a:r>
            <a:r>
              <a:rPr lang="el-GR" dirty="0" smtClean="0">
                <a:hlinkClick r:id="rId8" tooltip="Μακεδονία"/>
              </a:rPr>
              <a:t>Μακεδονίας</a:t>
            </a:r>
            <a:r>
              <a:rPr lang="el-GR" dirty="0" smtClean="0"/>
              <a:t> και η </a:t>
            </a:r>
            <a:r>
              <a:rPr lang="el-GR" dirty="0" smtClean="0">
                <a:hlinkClick r:id="rId9" tooltip="Κύπρος"/>
              </a:rPr>
              <a:t>Κύπρος</a:t>
            </a:r>
            <a:r>
              <a:rPr lang="el-GR" dirty="0" smtClean="0"/>
              <a:t>. Παρά την προσπάθεια καταστολής από τη πλευρά του Σουλτάνου, η επανάσταση κατάφερε να επιζήσει οδηγώντας μετά από μία σειρά διεθνών συνθηκών μεταξύ 1827 και 1832 στη δημιουργία ανεξάρτητου ελληνικού κράτους.</a:t>
            </a:r>
            <a:endParaRPr lang="el-GR" dirty="0"/>
          </a:p>
        </p:txBody>
      </p:sp>
      <p:pic>
        <p:nvPicPr>
          <p:cNvPr id="2050"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939" y="181855"/>
            <a:ext cx="4584748" cy="3329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Ορθογώνιο 5"/>
          <p:cNvSpPr/>
          <p:nvPr/>
        </p:nvSpPr>
        <p:spPr>
          <a:xfrm>
            <a:off x="-1347" y="4273784"/>
            <a:ext cx="8695462" cy="1200329"/>
          </a:xfrm>
          <a:prstGeom prst="rect">
            <a:avLst/>
          </a:prstGeom>
        </p:spPr>
        <p:txBody>
          <a:bodyPr wrap="square">
            <a:spAutoFit/>
          </a:bodyPr>
          <a:lstStyle/>
          <a:p>
            <a:r>
              <a:rPr lang="el-GR" dirty="0" smtClean="0"/>
              <a:t>Η Ελληνική επανάσταση υπήρξε από τα σημαντικότερα γεγονότα του 19ου αιώνα. Διαδραμάτισε σημαντικό ρόλο στις εξελίξεις της Δυτικής Ευρώπης, προκάλεσε τη διάλυση της Ιεράς Συμμαχίας, ενέπνευσε διανοούμενους και καλλιτέχνες της δύσης και γέννησε το κίνημα του </a:t>
            </a:r>
            <a:r>
              <a:rPr lang="el-GR" dirty="0" smtClean="0">
                <a:hlinkClick r:id="rId11" tooltip="Φιλελληνισμός"/>
              </a:rPr>
              <a:t>Φιλελληνισμού</a:t>
            </a:r>
            <a:r>
              <a:rPr lang="el-GR" dirty="0" smtClean="0"/>
              <a:t>.</a:t>
            </a:r>
            <a:endParaRPr lang="el-GR" dirty="0"/>
          </a:p>
        </p:txBody>
      </p:sp>
    </p:spTree>
    <p:extLst>
      <p:ext uri="{BB962C8B-B14F-4D97-AF65-F5344CB8AC3E}">
        <p14:creationId xmlns:p14="http://schemas.microsoft.com/office/powerpoint/2010/main" val="3144540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2050"/>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1000"/>
                                        <p:tgtEl>
                                          <p:spTgt spid="4"/>
                                        </p:tgtEl>
                                      </p:cBhvr>
                                    </p:animEffect>
                                    <p:anim calcmode="lin" valueType="num">
                                      <p:cBhvr>
                                        <p:cTn id="12" dur="1000" fill="hold"/>
                                        <p:tgtEl>
                                          <p:spTgt spid="4"/>
                                        </p:tgtEl>
                                        <p:attrNameLst>
                                          <p:attrName>ppt_x</p:attrName>
                                        </p:attrNameLst>
                                      </p:cBhvr>
                                      <p:tavLst>
                                        <p:tav tm="0">
                                          <p:val>
                                            <p:strVal val="#ppt_x"/>
                                          </p:val>
                                        </p:tav>
                                        <p:tav tm="100000">
                                          <p:val>
                                            <p:strVal val="#ppt_x"/>
                                          </p:val>
                                        </p:tav>
                                      </p:tavLst>
                                    </p:anim>
                                    <p:anim calcmode="lin" valueType="num">
                                      <p:cBhvr>
                                        <p:cTn id="1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4" presetClass="emph" presetSubtype="0" fill="hold" grpId="0" nodeType="clickEffect">
                                  <p:stCondLst>
                                    <p:cond delay="0"/>
                                  </p:stCondLst>
                                  <p:iterate type="lt">
                                    <p:tmPct val="10000"/>
                                  </p:iterate>
                                  <p:childTnLst>
                                    <p:animMotion origin="layout" path="M 0.0 0.0 L 0.0 -0.07213" pathEditMode="relative" ptsTypes="">
                                      <p:cBhvr>
                                        <p:cTn id="17" dur="250" accel="50000" decel="50000" autoRev="1" fill="hold">
                                          <p:stCondLst>
                                            <p:cond delay="0"/>
                                          </p:stCondLst>
                                        </p:cTn>
                                        <p:tgtEl>
                                          <p:spTgt spid="6"/>
                                        </p:tgtEl>
                                        <p:attrNameLst>
                                          <p:attrName>ppt_x</p:attrName>
                                          <p:attrName>ppt_y</p:attrName>
                                        </p:attrNameLst>
                                      </p:cBhvr>
                                    </p:animMotion>
                                    <p:animRot by="1500000">
                                      <p:cBhvr>
                                        <p:cTn id="18" dur="125" fill="hold">
                                          <p:stCondLst>
                                            <p:cond delay="0"/>
                                          </p:stCondLst>
                                        </p:cTn>
                                        <p:tgtEl>
                                          <p:spTgt spid="6"/>
                                        </p:tgtEl>
                                        <p:attrNameLst>
                                          <p:attrName>r</p:attrName>
                                        </p:attrNameLst>
                                      </p:cBhvr>
                                    </p:animRot>
                                    <p:animRot by="-1500000">
                                      <p:cBhvr>
                                        <p:cTn id="19" dur="125" fill="hold">
                                          <p:stCondLst>
                                            <p:cond delay="125"/>
                                          </p:stCondLst>
                                        </p:cTn>
                                        <p:tgtEl>
                                          <p:spTgt spid="6"/>
                                        </p:tgtEl>
                                        <p:attrNameLst>
                                          <p:attrName>r</p:attrName>
                                        </p:attrNameLst>
                                      </p:cBhvr>
                                    </p:animRot>
                                    <p:animRot by="-1500000">
                                      <p:cBhvr>
                                        <p:cTn id="20" dur="125" fill="hold">
                                          <p:stCondLst>
                                            <p:cond delay="250"/>
                                          </p:stCondLst>
                                        </p:cTn>
                                        <p:tgtEl>
                                          <p:spTgt spid="6"/>
                                        </p:tgtEl>
                                        <p:attrNameLst>
                                          <p:attrName>r</p:attrName>
                                        </p:attrNameLst>
                                      </p:cBhvr>
                                    </p:animRot>
                                    <p:animRot by="1500000">
                                      <p:cBhvr>
                                        <p:cTn id="21" dur="125" fill="hold">
                                          <p:stCondLst>
                                            <p:cond delay="375"/>
                                          </p:stCondLst>
                                        </p:cTn>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p:cNvSpPr/>
          <p:nvPr/>
        </p:nvSpPr>
        <p:spPr>
          <a:xfrm>
            <a:off x="97632" y="5733256"/>
            <a:ext cx="9036496" cy="923330"/>
          </a:xfrm>
          <a:prstGeom prst="rect">
            <a:avLst/>
          </a:prstGeom>
        </p:spPr>
        <p:txBody>
          <a:bodyPr wrap="square">
            <a:spAutoFit/>
          </a:bodyPr>
          <a:lstStyle/>
          <a:p>
            <a:r>
              <a:rPr lang="el-GR" dirty="0" smtClean="0"/>
              <a:t>Η περίοδος είναι ευρέως γνωστή στην σύγχρονη Ελλάδα με τον όρο "επανάσταση του 21", και η επέτειος εορτασμού της έναρξής της είναι η </a:t>
            </a:r>
            <a:r>
              <a:rPr lang="el-GR" dirty="0" smtClean="0">
                <a:hlinkClick r:id="rId2" tooltip="25 Μαρτίου"/>
              </a:rPr>
              <a:t>25η Μαρτίου</a:t>
            </a:r>
            <a:r>
              <a:rPr lang="el-GR" dirty="0" smtClean="0"/>
              <a:t>, ημέρα επίσημης αργίας για το </a:t>
            </a:r>
            <a:r>
              <a:rPr lang="el-GR" dirty="0" smtClean="0">
                <a:hlinkClick r:id="rId3" tooltip="Ελλάδα"/>
              </a:rPr>
              <a:t>Ελληνικό κράτος</a:t>
            </a:r>
            <a:r>
              <a:rPr lang="el-GR" dirty="0" smtClean="0"/>
              <a:t>.</a:t>
            </a:r>
            <a:endParaRPr lang="el-GR" dirty="0"/>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34128" cy="5445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8306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grpId="0" nodeType="clickEffect">
                                  <p:stCondLst>
                                    <p:cond delay="0"/>
                                  </p:stCondLst>
                                  <p:iterate type="lt">
                                    <p:tmAbs val="25"/>
                                  </p:iterate>
                                  <p:childTnLst>
                                    <p:set>
                                      <p:cBhvr override="childStyle">
                                        <p:cTn id="6" dur="indefinite"/>
                                        <p:tgtEl>
                                          <p:spTgt spid="5"/>
                                        </p:tgtEl>
                                        <p:attrNameLst>
                                          <p:attrName>style.fontWeight</p:attrName>
                                        </p:attrNameLst>
                                      </p:cBhvr>
                                      <p:to>
                                        <p:strVal val="bold"/>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nodeType="clickEffect">
                                  <p:stCondLst>
                                    <p:cond delay="0"/>
                                  </p:stCondLst>
                                  <p:childTnLst>
                                    <p:set>
                                      <p:cBhvr>
                                        <p:cTn id="10" dur="1" fill="hold">
                                          <p:stCondLst>
                                            <p:cond delay="0"/>
                                          </p:stCondLst>
                                        </p:cTn>
                                        <p:tgtEl>
                                          <p:spTgt spid="3074"/>
                                        </p:tgtEl>
                                        <p:attrNameLst>
                                          <p:attrName>style.visibility</p:attrName>
                                        </p:attrNameLst>
                                      </p:cBhvr>
                                      <p:to>
                                        <p:strVal val="visible"/>
                                      </p:to>
                                    </p:set>
                                    <p:animEffect transition="in" filter="circle(in)">
                                      <p:cBhvr>
                                        <p:cTn id="11" dur="20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p:cNvSpPr/>
          <p:nvPr/>
        </p:nvSpPr>
        <p:spPr>
          <a:xfrm>
            <a:off x="0" y="175260"/>
            <a:ext cx="9144000" cy="1754326"/>
          </a:xfrm>
          <a:prstGeom prst="rect">
            <a:avLst/>
          </a:prstGeom>
        </p:spPr>
        <p:txBody>
          <a:bodyPr wrap="square">
            <a:spAutoFit/>
          </a:bodyPr>
          <a:lstStyle/>
          <a:p>
            <a:r>
              <a:rPr lang="el-GR" dirty="0" smtClean="0"/>
              <a:t>Πολλές επαναστάσεις ενάντια στην οθωμανική κυριαρχία είχαν λάβει χώρα στον ελληνικό γεωγραφικό χώρο πριν από την μεγάλη επανάσταση του 1821. Άλλες από αυτές ήταν μικρότερης και άλλες μεγαλύτερης σημασίας, όλες όμως είχαν γενικά τοπικό χαρακτήρα. Η επανάσταση του 1821 ήταν η μόνη που οργανώθηκε προσεκτικά, πολλά χρόνια πριν την έκρηξή της στην Ελλάδα (σαν Ελλάδα εννοείται την περίοδο αυτή ο ιστορικός ελληνικός γεωγραφικός χώρος).</a:t>
            </a:r>
            <a:endParaRPr lang="el-GR"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2204864"/>
            <a:ext cx="5122734" cy="35499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85850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nodeType="clickEffect">
                                  <p:stCondLst>
                                    <p:cond delay="0"/>
                                  </p:stCondLst>
                                  <p:childTnLst>
                                    <p:set>
                                      <p:cBhvr>
                                        <p:cTn id="24" dur="1" fill="hold">
                                          <p:stCondLst>
                                            <p:cond delay="0"/>
                                          </p:stCondLst>
                                        </p:cTn>
                                        <p:tgtEl>
                                          <p:spTgt spid="4098"/>
                                        </p:tgtEl>
                                        <p:attrNameLst>
                                          <p:attrName>style.visibility</p:attrName>
                                        </p:attrNameLst>
                                      </p:cBhvr>
                                      <p:to>
                                        <p:strVal val="visible"/>
                                      </p:to>
                                    </p:set>
                                    <p:animEffect transition="in" filter="fade">
                                      <p:cBhvr>
                                        <p:cTn id="25" dur="2000"/>
                                        <p:tgtEl>
                                          <p:spTgt spid="4098"/>
                                        </p:tgtEl>
                                      </p:cBhvr>
                                    </p:animEffect>
                                    <p:anim calcmode="lin" valueType="num">
                                      <p:cBhvr>
                                        <p:cTn id="26" dur="2000" fill="hold"/>
                                        <p:tgtEl>
                                          <p:spTgt spid="4098"/>
                                        </p:tgtEl>
                                        <p:attrNameLst>
                                          <p:attrName>ppt_w</p:attrName>
                                        </p:attrNameLst>
                                      </p:cBhvr>
                                      <p:tavLst>
                                        <p:tav tm="0" fmla="#ppt_w*sin(2.5*pi*$)">
                                          <p:val>
                                            <p:fltVal val="0"/>
                                          </p:val>
                                        </p:tav>
                                        <p:tav tm="100000">
                                          <p:val>
                                            <p:fltVal val="1"/>
                                          </p:val>
                                        </p:tav>
                                      </p:tavLst>
                                    </p:anim>
                                    <p:anim calcmode="lin" valueType="num">
                                      <p:cBhvr>
                                        <p:cTn id="27" dur="2000" fill="hold"/>
                                        <p:tgtEl>
                                          <p:spTgt spid="409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ιαστημικό">
  <a:themeElements>
    <a:clrScheme name="Διαστημικό">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Διαστημικό">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Διαστημικό">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35</TotalTime>
  <Words>281</Words>
  <Application>Microsoft Office PowerPoint</Application>
  <PresentationFormat>Προβολή στην οθόνη (4:3)</PresentationFormat>
  <Paragraphs>5</Paragraphs>
  <Slides>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vt:i4>
      </vt:variant>
    </vt:vector>
  </HeadingPairs>
  <TitlesOfParts>
    <vt:vector size="5" baseType="lpstr">
      <vt:lpstr>Διαστημικό</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sxoleio</dc:creator>
  <cp:lastModifiedBy>sxoleio</cp:lastModifiedBy>
  <cp:revision>7</cp:revision>
  <dcterms:created xsi:type="dcterms:W3CDTF">2012-03-21T08:55:54Z</dcterms:created>
  <dcterms:modified xsi:type="dcterms:W3CDTF">2012-03-26T10:34:15Z</dcterms:modified>
</cp:coreProperties>
</file>