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9" r:id="rId4"/>
    <p:sldId id="258" r:id="rId5"/>
    <p:sldId id="260" r:id="rId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0000"/>
    <a:srgbClr val="8C03F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A6DBAEA4-B04D-439B-A19B-6FF18ABE8FE9}" type="datetimeFigureOut">
              <a:rPr lang="el-GR" smtClean="0"/>
              <a:t>20/2/2012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324E85-602F-4F40-B386-935E6CFFBC4D}" type="slidenum">
              <a:rPr lang="el-GR" smtClean="0"/>
              <a:t>‹#›</a:t>
            </a:fld>
            <a:endParaRPr lang="el-GR"/>
          </a:p>
        </p:txBody>
      </p:sp>
    </p:spTree>
    <p:extLst>
      <p:ext uri="{BB962C8B-B14F-4D97-AF65-F5344CB8AC3E}">
        <p14:creationId xmlns:p14="http://schemas.microsoft.com/office/powerpoint/2010/main" val="2162694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6DBAEA4-B04D-439B-A19B-6FF18ABE8FE9}" type="datetimeFigureOut">
              <a:rPr lang="el-GR" smtClean="0"/>
              <a:t>20/2/2012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324E85-602F-4F40-B386-935E6CFFBC4D}" type="slidenum">
              <a:rPr lang="el-GR" smtClean="0"/>
              <a:t>‹#›</a:t>
            </a:fld>
            <a:endParaRPr lang="el-GR"/>
          </a:p>
        </p:txBody>
      </p:sp>
    </p:spTree>
    <p:extLst>
      <p:ext uri="{BB962C8B-B14F-4D97-AF65-F5344CB8AC3E}">
        <p14:creationId xmlns:p14="http://schemas.microsoft.com/office/powerpoint/2010/main" val="384836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6DBAEA4-B04D-439B-A19B-6FF18ABE8FE9}" type="datetimeFigureOut">
              <a:rPr lang="el-GR" smtClean="0"/>
              <a:t>20/2/2012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324E85-602F-4F40-B386-935E6CFFBC4D}" type="slidenum">
              <a:rPr lang="el-GR" smtClean="0"/>
              <a:t>‹#›</a:t>
            </a:fld>
            <a:endParaRPr lang="el-GR"/>
          </a:p>
        </p:txBody>
      </p:sp>
    </p:spTree>
    <p:extLst>
      <p:ext uri="{BB962C8B-B14F-4D97-AF65-F5344CB8AC3E}">
        <p14:creationId xmlns:p14="http://schemas.microsoft.com/office/powerpoint/2010/main" val="408351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6DBAEA4-B04D-439B-A19B-6FF18ABE8FE9}" type="datetimeFigureOut">
              <a:rPr lang="el-GR" smtClean="0"/>
              <a:t>20/2/2012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324E85-602F-4F40-B386-935E6CFFBC4D}" type="slidenum">
              <a:rPr lang="el-GR" smtClean="0"/>
              <a:t>‹#›</a:t>
            </a:fld>
            <a:endParaRPr lang="el-GR"/>
          </a:p>
        </p:txBody>
      </p:sp>
    </p:spTree>
    <p:extLst>
      <p:ext uri="{BB962C8B-B14F-4D97-AF65-F5344CB8AC3E}">
        <p14:creationId xmlns:p14="http://schemas.microsoft.com/office/powerpoint/2010/main" val="2012678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A6DBAEA4-B04D-439B-A19B-6FF18ABE8FE9}" type="datetimeFigureOut">
              <a:rPr lang="el-GR" smtClean="0"/>
              <a:t>20/2/2012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324E85-602F-4F40-B386-935E6CFFBC4D}" type="slidenum">
              <a:rPr lang="el-GR" smtClean="0"/>
              <a:t>‹#›</a:t>
            </a:fld>
            <a:endParaRPr lang="el-GR"/>
          </a:p>
        </p:txBody>
      </p:sp>
    </p:spTree>
    <p:extLst>
      <p:ext uri="{BB962C8B-B14F-4D97-AF65-F5344CB8AC3E}">
        <p14:creationId xmlns:p14="http://schemas.microsoft.com/office/powerpoint/2010/main" val="121358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A6DBAEA4-B04D-439B-A19B-6FF18ABE8FE9}" type="datetimeFigureOut">
              <a:rPr lang="el-GR" smtClean="0"/>
              <a:t>20/2/2012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6324E85-602F-4F40-B386-935E6CFFBC4D}" type="slidenum">
              <a:rPr lang="el-GR" smtClean="0"/>
              <a:t>‹#›</a:t>
            </a:fld>
            <a:endParaRPr lang="el-GR"/>
          </a:p>
        </p:txBody>
      </p:sp>
    </p:spTree>
    <p:extLst>
      <p:ext uri="{BB962C8B-B14F-4D97-AF65-F5344CB8AC3E}">
        <p14:creationId xmlns:p14="http://schemas.microsoft.com/office/powerpoint/2010/main" val="992523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A6DBAEA4-B04D-439B-A19B-6FF18ABE8FE9}" type="datetimeFigureOut">
              <a:rPr lang="el-GR" smtClean="0"/>
              <a:t>20/2/2012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6324E85-602F-4F40-B386-935E6CFFBC4D}" type="slidenum">
              <a:rPr lang="el-GR" smtClean="0"/>
              <a:t>‹#›</a:t>
            </a:fld>
            <a:endParaRPr lang="el-GR"/>
          </a:p>
        </p:txBody>
      </p:sp>
    </p:spTree>
    <p:extLst>
      <p:ext uri="{BB962C8B-B14F-4D97-AF65-F5344CB8AC3E}">
        <p14:creationId xmlns:p14="http://schemas.microsoft.com/office/powerpoint/2010/main" val="107146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A6DBAEA4-B04D-439B-A19B-6FF18ABE8FE9}" type="datetimeFigureOut">
              <a:rPr lang="el-GR" smtClean="0"/>
              <a:t>20/2/2012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6324E85-602F-4F40-B386-935E6CFFBC4D}" type="slidenum">
              <a:rPr lang="el-GR" smtClean="0"/>
              <a:t>‹#›</a:t>
            </a:fld>
            <a:endParaRPr lang="el-GR"/>
          </a:p>
        </p:txBody>
      </p:sp>
    </p:spTree>
    <p:extLst>
      <p:ext uri="{BB962C8B-B14F-4D97-AF65-F5344CB8AC3E}">
        <p14:creationId xmlns:p14="http://schemas.microsoft.com/office/powerpoint/2010/main" val="294939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6DBAEA4-B04D-439B-A19B-6FF18ABE8FE9}" type="datetimeFigureOut">
              <a:rPr lang="el-GR" smtClean="0"/>
              <a:t>20/2/2012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6324E85-602F-4F40-B386-935E6CFFBC4D}" type="slidenum">
              <a:rPr lang="el-GR" smtClean="0"/>
              <a:t>‹#›</a:t>
            </a:fld>
            <a:endParaRPr lang="el-GR"/>
          </a:p>
        </p:txBody>
      </p:sp>
    </p:spTree>
    <p:extLst>
      <p:ext uri="{BB962C8B-B14F-4D97-AF65-F5344CB8AC3E}">
        <p14:creationId xmlns:p14="http://schemas.microsoft.com/office/powerpoint/2010/main" val="1077277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6DBAEA4-B04D-439B-A19B-6FF18ABE8FE9}" type="datetimeFigureOut">
              <a:rPr lang="el-GR" smtClean="0"/>
              <a:t>20/2/2012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6324E85-602F-4F40-B386-935E6CFFBC4D}" type="slidenum">
              <a:rPr lang="el-GR" smtClean="0"/>
              <a:t>‹#›</a:t>
            </a:fld>
            <a:endParaRPr lang="el-GR"/>
          </a:p>
        </p:txBody>
      </p:sp>
    </p:spTree>
    <p:extLst>
      <p:ext uri="{BB962C8B-B14F-4D97-AF65-F5344CB8AC3E}">
        <p14:creationId xmlns:p14="http://schemas.microsoft.com/office/powerpoint/2010/main" val="4037960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6DBAEA4-B04D-439B-A19B-6FF18ABE8FE9}" type="datetimeFigureOut">
              <a:rPr lang="el-GR" smtClean="0"/>
              <a:t>20/2/2012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6324E85-602F-4F40-B386-935E6CFFBC4D}" type="slidenum">
              <a:rPr lang="el-GR" smtClean="0"/>
              <a:t>‹#›</a:t>
            </a:fld>
            <a:endParaRPr lang="el-GR"/>
          </a:p>
        </p:txBody>
      </p:sp>
    </p:spTree>
    <p:extLst>
      <p:ext uri="{BB962C8B-B14F-4D97-AF65-F5344CB8AC3E}">
        <p14:creationId xmlns:p14="http://schemas.microsoft.com/office/powerpoint/2010/main" val="3142729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DBAEA4-B04D-439B-A19B-6FF18ABE8FE9}" type="datetimeFigureOut">
              <a:rPr lang="el-GR" smtClean="0"/>
              <a:t>20/2/2012</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24E85-602F-4F40-B386-935E6CFFBC4D}" type="slidenum">
              <a:rPr lang="el-GR" smtClean="0"/>
              <a:t>‹#›</a:t>
            </a:fld>
            <a:endParaRPr lang="el-GR"/>
          </a:p>
        </p:txBody>
      </p:sp>
    </p:spTree>
    <p:extLst>
      <p:ext uri="{BB962C8B-B14F-4D97-AF65-F5344CB8AC3E}">
        <p14:creationId xmlns:p14="http://schemas.microsoft.com/office/powerpoint/2010/main" val="123669554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1" y="-132974"/>
            <a:ext cx="9144000" cy="700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ctrTitle"/>
          </p:nvPr>
        </p:nvSpPr>
        <p:spPr>
          <a:xfrm>
            <a:off x="644237" y="130488"/>
            <a:ext cx="7772400" cy="1728191"/>
          </a:xfrm>
        </p:spPr>
        <p:txBody>
          <a:bodyPr>
            <a:normAutofit/>
          </a:bodyPr>
          <a:lstStyle/>
          <a:p>
            <a:r>
              <a:rPr lang="el-GR" dirty="0" smtClean="0">
                <a:solidFill>
                  <a:srgbClr val="000099"/>
                </a:solidFill>
              </a:rPr>
              <a:t>Αποκριές στην αγαπημένης μας Κοζάνης</a:t>
            </a:r>
            <a:endParaRPr lang="el-GR" dirty="0">
              <a:solidFill>
                <a:srgbClr val="000099"/>
              </a:solidFill>
            </a:endParaRPr>
          </a:p>
        </p:txBody>
      </p:sp>
      <p:sp>
        <p:nvSpPr>
          <p:cNvPr id="3" name="Υπότιτλος 2"/>
          <p:cNvSpPr>
            <a:spLocks noGrp="1"/>
          </p:cNvSpPr>
          <p:nvPr>
            <p:ph type="subTitle" idx="1"/>
          </p:nvPr>
        </p:nvSpPr>
        <p:spPr>
          <a:xfrm>
            <a:off x="395536" y="2276872"/>
            <a:ext cx="8280920" cy="4032448"/>
          </a:xfrm>
        </p:spPr>
        <p:txBody>
          <a:bodyPr>
            <a:normAutofit fontScale="70000" lnSpcReduction="20000"/>
          </a:bodyPr>
          <a:lstStyle/>
          <a:p>
            <a:r>
              <a:rPr lang="el-GR" b="1" dirty="0" smtClean="0">
                <a:solidFill>
                  <a:srgbClr val="000099"/>
                </a:solidFill>
              </a:rPr>
              <a:t>Αμέσως μετά τις γιορτές των Χριστουγέννων οι κάτοικοι της Κοζάνης ξεκινούν την προετοιμασία του "Φανού", ένα έθιμο που έχει ρίζες από την τουρκοκρατία.</a:t>
            </a:r>
          </a:p>
          <a:p>
            <a:r>
              <a:rPr lang="el-GR" b="1" dirty="0" smtClean="0">
                <a:solidFill>
                  <a:srgbClr val="000099"/>
                </a:solidFill>
              </a:rPr>
              <a:t>Οι Φανοί αποτελούσαν τόπο συγκέντρωσης για τους υπόδουλους Έλληνες όπου συνεννοούνταν και έπαιρναν αποφάσεις κατά την επανάσταση του 1821. Έτσι μέχρι σήμερα έχει καθιερωθεί η εκδήλωση αυτή και γίνεται με μεράκι και αγάπη από τους κατοίκους.</a:t>
            </a:r>
          </a:p>
          <a:p>
            <a:r>
              <a:rPr lang="el-GR" b="1" dirty="0" smtClean="0">
                <a:solidFill>
                  <a:srgbClr val="000099"/>
                </a:solidFill>
              </a:rPr>
              <a:t>Γύρω στις 6 το απόγευμα στην κεντρική πλατεία της πόλης ανάβει ο πρώτος Φανός από το Δήμαρχο. Γύρω του στήνεται μεγάλος χορός και ξέφρενο γλέντι. Στη συνέχεια ακολουθούν οι φανοί άλλων περιοχών και όλοι οι παρευρισκόμενοι μπαίνουν στο κλίμα της Αποκριάς. </a:t>
            </a:r>
          </a:p>
          <a:p>
            <a:r>
              <a:rPr lang="el-GR" b="1" dirty="0" smtClean="0">
                <a:solidFill>
                  <a:srgbClr val="000099"/>
                </a:solidFill>
              </a:rPr>
              <a:t> </a:t>
            </a:r>
          </a:p>
          <a:p>
            <a:endParaRPr lang="el-GR" dirty="0">
              <a:solidFill>
                <a:srgbClr val="000099"/>
              </a:solidFill>
            </a:endParaRPr>
          </a:p>
        </p:txBody>
      </p:sp>
    </p:spTree>
    <p:extLst>
      <p:ext uri="{BB962C8B-B14F-4D97-AF65-F5344CB8AC3E}">
        <p14:creationId xmlns:p14="http://schemas.microsoft.com/office/powerpoint/2010/main" val="5547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xit" presetSubtype="32" fill="hold" nodeType="clickEffect">
                                  <p:stCondLst>
                                    <p:cond delay="0"/>
                                  </p:stCondLst>
                                  <p:childTnLst>
                                    <p:animEffect transition="out" filter="circle(out)">
                                      <p:cBhvr>
                                        <p:cTn id="13" dur="2000"/>
                                        <p:tgtEl>
                                          <p:spTgt spid="3">
                                            <p:txEl>
                                              <p:pRg st="0" end="0"/>
                                            </p:txEl>
                                          </p:spTgt>
                                        </p:tgtEl>
                                      </p:cBhvr>
                                    </p:animEffect>
                                    <p:set>
                                      <p:cBhvr>
                                        <p:cTn id="14" dur="1" fill="hold">
                                          <p:stCondLst>
                                            <p:cond delay="1999"/>
                                          </p:stCondLst>
                                        </p:cTn>
                                        <p:tgtEl>
                                          <p:spTgt spid="3">
                                            <p:txEl>
                                              <p:pRg st="0" end="0"/>
                                            </p:txEl>
                                          </p:spTgt>
                                        </p:tgtEl>
                                        <p:attrNameLst>
                                          <p:attrName>style.visibility</p:attrName>
                                        </p:attrNameLst>
                                      </p:cBhvr>
                                      <p:to>
                                        <p:strVal val="hidden"/>
                                      </p:to>
                                    </p:set>
                                  </p:childTnLst>
                                </p:cTn>
                              </p:par>
                              <p:par>
                                <p:cTn id="15" presetID="6" presetClass="exit" presetSubtype="32" fill="hold" nodeType="withEffect">
                                  <p:stCondLst>
                                    <p:cond delay="0"/>
                                  </p:stCondLst>
                                  <p:childTnLst>
                                    <p:animEffect transition="out" filter="circle(out)">
                                      <p:cBhvr>
                                        <p:cTn id="16" dur="2000"/>
                                        <p:tgtEl>
                                          <p:spTgt spid="3">
                                            <p:txEl>
                                              <p:pRg st="1" end="1"/>
                                            </p:txEl>
                                          </p:spTgt>
                                        </p:tgtEl>
                                      </p:cBhvr>
                                    </p:animEffect>
                                    <p:set>
                                      <p:cBhvr>
                                        <p:cTn id="17" dur="1" fill="hold">
                                          <p:stCondLst>
                                            <p:cond delay="1999"/>
                                          </p:stCondLst>
                                        </p:cTn>
                                        <p:tgtEl>
                                          <p:spTgt spid="3">
                                            <p:txEl>
                                              <p:pRg st="1" end="1"/>
                                            </p:txEl>
                                          </p:spTgt>
                                        </p:tgtEl>
                                        <p:attrNameLst>
                                          <p:attrName>style.visibility</p:attrName>
                                        </p:attrNameLst>
                                      </p:cBhvr>
                                      <p:to>
                                        <p:strVal val="hidden"/>
                                      </p:to>
                                    </p:set>
                                  </p:childTnLst>
                                </p:cTn>
                              </p:par>
                              <p:par>
                                <p:cTn id="18" presetID="6" presetClass="exit" presetSubtype="32" fill="hold" nodeType="withEffect">
                                  <p:stCondLst>
                                    <p:cond delay="0"/>
                                  </p:stCondLst>
                                  <p:childTnLst>
                                    <p:animEffect transition="out" filter="circle(out)">
                                      <p:cBhvr>
                                        <p:cTn id="19" dur="2000"/>
                                        <p:tgtEl>
                                          <p:spTgt spid="3">
                                            <p:txEl>
                                              <p:pRg st="2" end="2"/>
                                            </p:txEl>
                                          </p:spTgt>
                                        </p:tgtEl>
                                      </p:cBhvr>
                                    </p:animEffect>
                                    <p:set>
                                      <p:cBhvr>
                                        <p:cTn id="20" dur="1" fill="hold">
                                          <p:stCondLst>
                                            <p:cond delay="1999"/>
                                          </p:stCondLst>
                                        </p:cTn>
                                        <p:tgtEl>
                                          <p:spTgt spid="3">
                                            <p:txEl>
                                              <p:pRg st="2" end="2"/>
                                            </p:txEl>
                                          </p:spTgt>
                                        </p:tgtEl>
                                        <p:attrNameLst>
                                          <p:attrName>style.visibility</p:attrName>
                                        </p:attrNameLst>
                                      </p:cBhvr>
                                      <p:to>
                                        <p:strVal val="hidden"/>
                                      </p:to>
                                    </p:set>
                                  </p:childTnLst>
                                </p:cTn>
                              </p:par>
                              <p:par>
                                <p:cTn id="21" presetID="6" presetClass="exit" presetSubtype="32" fill="hold" nodeType="withEffect">
                                  <p:stCondLst>
                                    <p:cond delay="0"/>
                                  </p:stCondLst>
                                  <p:childTnLst>
                                    <p:animEffect transition="out" filter="circle(out)">
                                      <p:cBhvr>
                                        <p:cTn id="22" dur="2000"/>
                                        <p:tgtEl>
                                          <p:spTgt spid="3">
                                            <p:txEl>
                                              <p:pRg st="3" end="3"/>
                                            </p:txEl>
                                          </p:spTgt>
                                        </p:tgtEl>
                                      </p:cBhvr>
                                    </p:animEffect>
                                    <p:set>
                                      <p:cBhvr>
                                        <p:cTn id="23"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10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ctrTitle"/>
          </p:nvPr>
        </p:nvSpPr>
        <p:spPr>
          <a:xfrm>
            <a:off x="827584" y="260648"/>
            <a:ext cx="7772400" cy="1470025"/>
          </a:xfrm>
        </p:spPr>
        <p:txBody>
          <a:bodyPr/>
          <a:lstStyle/>
          <a:p>
            <a:r>
              <a:rPr lang="el-GR" dirty="0" smtClean="0">
                <a:solidFill>
                  <a:srgbClr val="FF0000"/>
                </a:solidFill>
              </a:rPr>
              <a:t>Διακοπές στο χώρο τις φαντασίας</a:t>
            </a:r>
            <a:r>
              <a:rPr lang="el-GR" dirty="0" smtClean="0"/>
              <a:t>!</a:t>
            </a:r>
            <a:endParaRPr lang="el-GR" dirty="0"/>
          </a:p>
        </p:txBody>
      </p:sp>
      <p:sp>
        <p:nvSpPr>
          <p:cNvPr id="3" name="Υπότιτλος 2"/>
          <p:cNvSpPr>
            <a:spLocks noGrp="1"/>
          </p:cNvSpPr>
          <p:nvPr>
            <p:ph type="subTitle" idx="1"/>
          </p:nvPr>
        </p:nvSpPr>
        <p:spPr>
          <a:xfrm>
            <a:off x="179512" y="1988840"/>
            <a:ext cx="8424936" cy="3888432"/>
          </a:xfrm>
        </p:spPr>
        <p:txBody>
          <a:bodyPr>
            <a:normAutofit fontScale="70000" lnSpcReduction="20000"/>
          </a:bodyPr>
          <a:lstStyle/>
          <a:p>
            <a:r>
              <a:rPr lang="el-GR" sz="3000" dirty="0" smtClean="0">
                <a:solidFill>
                  <a:srgbClr val="FF0000"/>
                </a:solidFill>
              </a:rPr>
              <a:t>Η </a:t>
            </a:r>
            <a:r>
              <a:rPr lang="el-GR" sz="3000" b="1" dirty="0" smtClean="0">
                <a:solidFill>
                  <a:srgbClr val="FF0000"/>
                </a:solidFill>
              </a:rPr>
              <a:t>Κοζανίτικη Αποκριά αποτελεί το κορυφαίο πολιτιστικό, κοινωνικό και οικονομικό γεγονός για </a:t>
            </a:r>
            <a:r>
              <a:rPr lang="el-GR" sz="3100" b="1" dirty="0" smtClean="0">
                <a:solidFill>
                  <a:srgbClr val="FF0000"/>
                </a:solidFill>
              </a:rPr>
              <a:t>την</a:t>
            </a:r>
            <a:r>
              <a:rPr lang="el-GR" sz="3000" b="1" dirty="0" smtClean="0">
                <a:solidFill>
                  <a:srgbClr val="FF0000"/>
                </a:solidFill>
              </a:rPr>
              <a:t> πόλη αλλά και την ευρύτερη περιοχή. Χωρίς ιδιαίτερο φυσικό κάλλος αλλά με πλούσια παράδοση και πολιτιστική ζωή, η πόλη της Κοζάνης καμαρώνει για την Αποκριά της, μια Αποκριά ξεχωριστή και μοναδική σε όλη την Ελλάδα. Κύριο χαρακτηριστικό της είναι η αυθόρμητη συμμετοχή και η αυτενέργεια των κατοίκων της Κοζάνης. </a:t>
            </a:r>
          </a:p>
          <a:p>
            <a:r>
              <a:rPr lang="el-GR" sz="3000" b="1" dirty="0" smtClean="0">
                <a:solidFill>
                  <a:srgbClr val="FF0000"/>
                </a:solidFill>
              </a:rPr>
              <a:t/>
            </a:r>
            <a:br>
              <a:rPr lang="el-GR" sz="3000" b="1" dirty="0" smtClean="0">
                <a:solidFill>
                  <a:srgbClr val="FF0000"/>
                </a:solidFill>
              </a:rPr>
            </a:br>
            <a:r>
              <a:rPr lang="el-GR" sz="3000" b="1" dirty="0" smtClean="0">
                <a:solidFill>
                  <a:srgbClr val="FF0000"/>
                </a:solidFill>
              </a:rPr>
              <a:t/>
            </a:r>
            <a:br>
              <a:rPr lang="el-GR" sz="3000" b="1" dirty="0" smtClean="0">
                <a:solidFill>
                  <a:srgbClr val="FF0000"/>
                </a:solidFill>
              </a:rPr>
            </a:br>
            <a:endParaRPr lang="el-GR" sz="3000" b="1" dirty="0" smtClean="0">
              <a:solidFill>
                <a:srgbClr val="FF0000"/>
              </a:solidFill>
            </a:endParaRPr>
          </a:p>
          <a:p>
            <a:endParaRPr lang="el-GR" sz="2000" b="1" dirty="0" smtClean="0">
              <a:solidFill>
                <a:schemeClr val="tx1">
                  <a:lumMod val="95000"/>
                  <a:lumOff val="5000"/>
                </a:schemeClr>
              </a:solidFill>
            </a:endParaRPr>
          </a:p>
          <a:p>
            <a:r>
              <a:rPr lang="el-GR" b="1" dirty="0" smtClean="0"/>
              <a:t/>
            </a:r>
            <a:br>
              <a:rPr lang="el-GR" b="1" dirty="0" smtClean="0"/>
            </a:br>
            <a:r>
              <a:rPr lang="el-GR" b="1" dirty="0" smtClean="0"/>
              <a:t/>
            </a:r>
            <a:br>
              <a:rPr lang="el-GR" b="1" dirty="0" smtClean="0"/>
            </a:br>
            <a:endParaRPr lang="el-GR" dirty="0"/>
          </a:p>
        </p:txBody>
      </p:sp>
    </p:spTree>
    <p:extLst>
      <p:ext uri="{BB962C8B-B14F-4D97-AF65-F5344CB8AC3E}">
        <p14:creationId xmlns:p14="http://schemas.microsoft.com/office/powerpoint/2010/main" val="160323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0" end="0"/>
                                            </p:txEl>
                                          </p:spTgt>
                                        </p:tgtEl>
                                        <p:attrNameLst>
                                          <p:attrName>style.color</p:attrName>
                                        </p:attrNameLst>
                                      </p:cBhvr>
                                      <p:to>
                                        <a:schemeClr val="accent2"/>
                                      </p:to>
                                    </p:animClr>
                                    <p:animClr clrSpc="rgb" dir="cw">
                                      <p:cBhvr>
                                        <p:cTn id="14" dur="500" fill="hold"/>
                                        <p:tgtEl>
                                          <p:spTgt spid="3">
                                            <p:txEl>
                                              <p:pRg st="0" end="0"/>
                                            </p:txEl>
                                          </p:spTgt>
                                        </p:tgtEl>
                                        <p:attrNameLst>
                                          <p:attrName>fillcolor</p:attrName>
                                        </p:attrNameLst>
                                      </p:cBhvr>
                                      <p:to>
                                        <a:schemeClr val="accent2"/>
                                      </p:to>
                                    </p:animClr>
                                    <p:set>
                                      <p:cBhvr>
                                        <p:cTn id="15" dur="500" fill="hold"/>
                                        <p:tgtEl>
                                          <p:spTgt spid="3">
                                            <p:txEl>
                                              <p:pRg st="0" end="0"/>
                                            </p:txEl>
                                          </p:spTgt>
                                        </p:tgtEl>
                                        <p:attrNameLst>
                                          <p:attrName>fill.type</p:attrName>
                                        </p:attrNameLst>
                                      </p:cBhvr>
                                      <p:to>
                                        <p:strVal val="solid"/>
                                      </p:to>
                                    </p:set>
                                    <p:set>
                                      <p:cBhvr>
                                        <p:cTn id="16" dur="500" fill="hold"/>
                                        <p:tgtEl>
                                          <p:spTgt spid="3">
                                            <p:txEl>
                                              <p:pRg st="0" end="0"/>
                                            </p:txEl>
                                          </p:spTgt>
                                        </p:tgtEl>
                                        <p:attrNameLst>
                                          <p:attrName>fill.on</p:attrName>
                                        </p:attrNameLst>
                                      </p:cBhvr>
                                      <p:to>
                                        <p:strVal val="true"/>
                                      </p:to>
                                    </p:set>
                                  </p:childTnLst>
                                </p:cTn>
                              </p:par>
                              <p:par>
                                <p:cTn id="17" presetID="19" presetClass="emph" presetSubtype="0" fill="hold" nodeType="withEffect">
                                  <p:stCondLst>
                                    <p:cond delay="0"/>
                                  </p:stCondLst>
                                  <p:childTnLst>
                                    <p:animClr clrSpc="rgb" dir="cw">
                                      <p:cBhvr override="childStyle">
                                        <p:cTn id="18" dur="500" fill="hold"/>
                                        <p:tgtEl>
                                          <p:spTgt spid="3">
                                            <p:txEl>
                                              <p:pRg st="1" end="1"/>
                                            </p:txEl>
                                          </p:spTgt>
                                        </p:tgtEl>
                                        <p:attrNameLst>
                                          <p:attrName>style.color</p:attrName>
                                        </p:attrNameLst>
                                      </p:cBhvr>
                                      <p:to>
                                        <a:schemeClr val="accent2"/>
                                      </p:to>
                                    </p:animClr>
                                    <p:animClr clrSpc="rgb" dir="cw">
                                      <p:cBhvr>
                                        <p:cTn id="19" dur="500" fill="hold"/>
                                        <p:tgtEl>
                                          <p:spTgt spid="3">
                                            <p:txEl>
                                              <p:pRg st="1" end="1"/>
                                            </p:txEl>
                                          </p:spTgt>
                                        </p:tgtEl>
                                        <p:attrNameLst>
                                          <p:attrName>fillcolor</p:attrName>
                                        </p:attrNameLst>
                                      </p:cBhvr>
                                      <p:to>
                                        <a:schemeClr val="accent2"/>
                                      </p:to>
                                    </p:animClr>
                                    <p:set>
                                      <p:cBhvr>
                                        <p:cTn id="20" dur="500" fill="hold"/>
                                        <p:tgtEl>
                                          <p:spTgt spid="3">
                                            <p:txEl>
                                              <p:pRg st="1" end="1"/>
                                            </p:txEl>
                                          </p:spTgt>
                                        </p:tgtEl>
                                        <p:attrNameLst>
                                          <p:attrName>fill.type</p:attrName>
                                        </p:attrNameLst>
                                      </p:cBhvr>
                                      <p:to>
                                        <p:strVal val="solid"/>
                                      </p:to>
                                    </p:set>
                                    <p:set>
                                      <p:cBhvr>
                                        <p:cTn id="21" dur="5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ctrTitle"/>
          </p:nvPr>
        </p:nvSpPr>
        <p:spPr>
          <a:xfrm>
            <a:off x="685800" y="1"/>
            <a:ext cx="7772400" cy="1412775"/>
          </a:xfrm>
        </p:spPr>
        <p:txBody>
          <a:bodyPr>
            <a:normAutofit/>
          </a:bodyPr>
          <a:lstStyle/>
          <a:p>
            <a:pPr algn="just"/>
            <a:r>
              <a:rPr lang="el-GR" dirty="0" smtClean="0">
                <a:solidFill>
                  <a:schemeClr val="bg1"/>
                </a:solidFill>
              </a:rPr>
              <a:t>Το δείπνο και ο χάσκας</a:t>
            </a:r>
            <a:endParaRPr lang="el-GR" dirty="0">
              <a:solidFill>
                <a:schemeClr val="bg1"/>
              </a:solidFill>
            </a:endParaRPr>
          </a:p>
        </p:txBody>
      </p:sp>
      <p:sp>
        <p:nvSpPr>
          <p:cNvPr id="3" name="Υπότιτλος 2"/>
          <p:cNvSpPr>
            <a:spLocks noGrp="1"/>
          </p:cNvSpPr>
          <p:nvPr>
            <p:ph type="subTitle" idx="1"/>
          </p:nvPr>
        </p:nvSpPr>
        <p:spPr>
          <a:xfrm>
            <a:off x="251520" y="1484784"/>
            <a:ext cx="8208912" cy="5040560"/>
          </a:xfrm>
        </p:spPr>
        <p:txBody>
          <a:bodyPr>
            <a:normAutofit fontScale="55000" lnSpcReduction="20000"/>
          </a:bodyPr>
          <a:lstStyle/>
          <a:p>
            <a:pPr indent="457200" algn="just"/>
            <a:r>
              <a:rPr lang="el-GR" dirty="0">
                <a:solidFill>
                  <a:schemeClr val="bg1"/>
                </a:solidFill>
                <a:latin typeface="Arial"/>
              </a:rPr>
              <a:t>Παλιά μετά τη συγχώρεση και το πλούσιο φαγοπότι της οικογένειας στον </a:t>
            </a:r>
            <a:r>
              <a:rPr lang="el-GR" dirty="0" smtClean="0">
                <a:solidFill>
                  <a:schemeClr val="bg1"/>
                </a:solidFill>
                <a:latin typeface="Arial"/>
              </a:rPr>
              <a:t>ομορφοκτισμένο </a:t>
            </a:r>
            <a:r>
              <a:rPr lang="el-GR" dirty="0">
                <a:solidFill>
                  <a:schemeClr val="bg1"/>
                </a:solidFill>
                <a:latin typeface="Arial"/>
              </a:rPr>
              <a:t>"Σουφρά" της εποχής εκείνης, γύρω από το οποίο κάθονταν όλοι σταυροπόδι, ακολουθούσε ο "Χάσκας". Η λέξη παράγεται από το χάσκω, που σημαίνει ανοίγω υπερβολικά το στόμα. Είναι ο χάσκας ένα διασκεδαστικό παιγνίδι. Στην άκρη του πλάστη των φύλλων της πίττας, δένεται μια λεπτή κερωμένη κλωστή, που στην άλλη άκρη της είναι δεμένο ένα ξεφλουδισμένο, βρασμένο αυγό ή ένα κομμάτι χαλβάς.</a:t>
            </a:r>
            <a:endParaRPr lang="el-GR" dirty="0">
              <a:solidFill>
                <a:schemeClr val="bg1"/>
              </a:solidFill>
            </a:endParaRPr>
          </a:p>
          <a:p>
            <a:pPr indent="457200" algn="just"/>
            <a:r>
              <a:rPr lang="el-GR" dirty="0">
                <a:solidFill>
                  <a:schemeClr val="bg1"/>
                </a:solidFill>
                <a:latin typeface="Arial"/>
              </a:rPr>
              <a:t>Ο κλώστης συμβολίζει, κατά το έθιμο, τον πλάστη του ανθρώπου, το Θεό, και η κλωστή το νήμα της ζωής του ανθρώπου. Όλοι οι παρακαθήμενοι στο τραπέζι με τα χέρια πίσω τους για να μην μπορούν να τα χρησιμοποιήσουν και το στόμα ανοικτό περιμένουν τη σειρά τους. Ο αρχηγός του σπιτιού αρχίζει από τον μικρότερο στο μεγαλύτερο να κατευθύνει το αυγό, αιωρώντας το σχοινί, στο ανοιχτό στόμα αυτού που περιμένει να το χάψει.</a:t>
            </a:r>
            <a:endParaRPr lang="el-GR" dirty="0">
              <a:solidFill>
                <a:schemeClr val="bg1"/>
              </a:solidFill>
            </a:endParaRPr>
          </a:p>
          <a:p>
            <a:pPr indent="457200" algn="just"/>
            <a:r>
              <a:rPr lang="el-GR" dirty="0">
                <a:solidFill>
                  <a:schemeClr val="bg1"/>
                </a:solidFill>
                <a:latin typeface="Arial"/>
              </a:rPr>
              <a:t>Τρώγοντας το αυγό του Χάσκα έδιναν φωτιά στην κερωμένη κλωστή μετρώντας κατά τη διάρκεια του καψίματος για να διαπιστώσουν πόσα χρόνια θα ζούσε ο νοικοκύρης του σπιτιού. Αν η κλωστή καιγόταν ολόκληρη το θεωρούσαν ως καλό οιωνό και η χρονιά για το σπίτι θα ήταν ευτυχισμένη. Τα τσόφλια των αυγών του Χάσκα τα έριχνε κρυφά ένας νεαρός στις εξώπορτες της γειτονιάς για να φύγουν οι ενοχλητικοί ψύλλοι από το σπίτι τους και να πάνε </a:t>
            </a:r>
            <a:r>
              <a:rPr lang="el-GR" dirty="0">
                <a:solidFill>
                  <a:srgbClr val="FF9933"/>
                </a:solidFill>
                <a:latin typeface="Arial"/>
              </a:rPr>
              <a:t>στους γειτόνους. </a:t>
            </a:r>
            <a:endParaRPr lang="el-GR" dirty="0">
              <a:solidFill>
                <a:srgbClr val="FF9933"/>
              </a:solidFill>
            </a:endParaRPr>
          </a:p>
          <a:p>
            <a:endParaRPr lang="el-GR" dirty="0">
              <a:solidFill>
                <a:srgbClr val="8C03FD"/>
              </a:solidFill>
            </a:endParaRPr>
          </a:p>
        </p:txBody>
      </p:sp>
    </p:spTree>
    <p:extLst>
      <p:ext uri="{BB962C8B-B14F-4D97-AF65-F5344CB8AC3E}">
        <p14:creationId xmlns:p14="http://schemas.microsoft.com/office/powerpoint/2010/main" val="298664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3">
                                            <p:txEl>
                                              <p:pRg st="0" end="0"/>
                                            </p:txEl>
                                          </p:spTgt>
                                        </p:tgtEl>
                                      </p:cBhvr>
                                      <p:by x="150000" y="150000"/>
                                    </p:animScale>
                                  </p:childTnLst>
                                </p:cTn>
                              </p:par>
                              <p:par>
                                <p:cTn id="15" presetID="6" presetClass="emph" presetSubtype="0" fill="hold" nodeType="withEffect">
                                  <p:stCondLst>
                                    <p:cond delay="0"/>
                                  </p:stCondLst>
                                  <p:childTnLst>
                                    <p:animScale>
                                      <p:cBhvr>
                                        <p:cTn id="16" dur="2000" fill="hold"/>
                                        <p:tgtEl>
                                          <p:spTgt spid="3">
                                            <p:txEl>
                                              <p:pRg st="1" end="1"/>
                                            </p:txEl>
                                          </p:spTgt>
                                        </p:tgtEl>
                                      </p:cBhvr>
                                      <p:by x="150000" y="150000"/>
                                    </p:animScale>
                                  </p:childTnLst>
                                </p:cTn>
                              </p:par>
                              <p:par>
                                <p:cTn id="17" presetID="6" presetClass="emph" presetSubtype="0" fill="hold" nodeType="withEffect">
                                  <p:stCondLst>
                                    <p:cond delay="0"/>
                                  </p:stCondLst>
                                  <p:childTnLst>
                                    <p:animScale>
                                      <p:cBhvr>
                                        <p:cTn id="18"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ctrTitle"/>
          </p:nvPr>
        </p:nvSpPr>
        <p:spPr>
          <a:xfrm>
            <a:off x="683568" y="548680"/>
            <a:ext cx="7772400" cy="1470025"/>
          </a:xfrm>
        </p:spPr>
        <p:txBody>
          <a:bodyPr/>
          <a:lstStyle/>
          <a:p>
            <a:r>
              <a:rPr lang="el-GR" dirty="0" smtClean="0">
                <a:solidFill>
                  <a:srgbClr val="FFFF00"/>
                </a:solidFill>
              </a:rPr>
              <a:t>Θα διασκεδάσετε με την ψυχή σας</a:t>
            </a:r>
            <a:endParaRPr lang="el-GR" dirty="0">
              <a:solidFill>
                <a:srgbClr val="FFFF00"/>
              </a:solidFill>
            </a:endParaRPr>
          </a:p>
        </p:txBody>
      </p:sp>
      <p:sp>
        <p:nvSpPr>
          <p:cNvPr id="3" name="Υπότιτλος 2"/>
          <p:cNvSpPr>
            <a:spLocks noGrp="1"/>
          </p:cNvSpPr>
          <p:nvPr>
            <p:ph type="subTitle" idx="1"/>
          </p:nvPr>
        </p:nvSpPr>
        <p:spPr>
          <a:xfrm>
            <a:off x="755576" y="2276872"/>
            <a:ext cx="7304856" cy="3888432"/>
          </a:xfrm>
        </p:spPr>
        <p:txBody>
          <a:bodyPr>
            <a:normAutofit fontScale="85000" lnSpcReduction="20000"/>
          </a:bodyPr>
          <a:lstStyle/>
          <a:p>
            <a:r>
              <a:rPr lang="el-GR" i="1" dirty="0" smtClean="0">
                <a:solidFill>
                  <a:srgbClr val="FFFF00"/>
                </a:solidFill>
                <a:effectLst/>
              </a:rPr>
              <a:t>Σε πάρα πολλά μέρη της Ελλάδας πραγματοποιούνται Αποκριάτικες εκδηλώσεις. Αυτό που γίνεται όμως στην </a:t>
            </a:r>
            <a:r>
              <a:rPr lang="el-GR" b="1" i="1" dirty="0" smtClean="0">
                <a:solidFill>
                  <a:srgbClr val="FFFF00"/>
                </a:solidFill>
                <a:effectLst/>
              </a:rPr>
              <a:t>Κοζάνη </a:t>
            </a:r>
            <a:r>
              <a:rPr lang="el-GR" i="1" dirty="0" smtClean="0">
                <a:solidFill>
                  <a:srgbClr val="FFFF00"/>
                </a:solidFill>
                <a:effectLst/>
              </a:rPr>
              <a:t>είναι το κάτι άλλο. Θα πρέπει να το βιώσετε οπωσδήποτε για να αισθανθείτε την ιδιαιτερότητά του! Όσοι (εκτός Κοζάνης) επισκεφθούν την Κοζάνη κατά το δωδεκαήμερο των εκδηλώσεων, σίγουρα θα ξανασκεφθούν την Κοζάνη και την επόμενη χρονιά για να «χορτάσουν» την Κοζανιώτικη Αποκριά</a:t>
            </a:r>
            <a:r>
              <a:rPr lang="el-GR" i="1" dirty="0" smtClean="0">
                <a:solidFill>
                  <a:schemeClr val="tx1">
                    <a:lumMod val="95000"/>
                    <a:lumOff val="5000"/>
                  </a:schemeClr>
                </a:solidFill>
                <a:effectLst/>
              </a:rPr>
              <a:t>!</a:t>
            </a:r>
            <a:br>
              <a:rPr lang="el-GR" i="1" dirty="0" smtClean="0">
                <a:solidFill>
                  <a:schemeClr val="tx1">
                    <a:lumMod val="95000"/>
                    <a:lumOff val="5000"/>
                  </a:schemeClr>
                </a:solidFill>
                <a:effectLst/>
              </a:rPr>
            </a:br>
            <a:r>
              <a:rPr lang="el-GR" i="1" dirty="0" smtClean="0">
                <a:solidFill>
                  <a:schemeClr val="tx1">
                    <a:lumMod val="95000"/>
                    <a:lumOff val="5000"/>
                  </a:schemeClr>
                </a:solidFill>
                <a:effectLst/>
              </a:rPr>
              <a:t/>
            </a:r>
            <a:br>
              <a:rPr lang="el-GR" i="1" dirty="0" smtClean="0">
                <a:solidFill>
                  <a:schemeClr val="tx1">
                    <a:lumMod val="95000"/>
                    <a:lumOff val="5000"/>
                  </a:schemeClr>
                </a:solidFill>
                <a:effectLst/>
              </a:rPr>
            </a:br>
            <a:endParaRPr lang="el-GR" dirty="0">
              <a:solidFill>
                <a:schemeClr val="tx1">
                  <a:lumMod val="95000"/>
                  <a:lumOff val="5000"/>
                </a:schemeClr>
              </a:solidFill>
            </a:endParaRPr>
          </a:p>
        </p:txBody>
      </p:sp>
    </p:spTree>
    <p:extLst>
      <p:ext uri="{BB962C8B-B14F-4D97-AF65-F5344CB8AC3E}">
        <p14:creationId xmlns:p14="http://schemas.microsoft.com/office/powerpoint/2010/main" val="52864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xit" presetSubtype="0" fill="hold" nodeType="clickEffect">
                                  <p:stCondLst>
                                    <p:cond delay="0"/>
                                  </p:stCondLst>
                                  <p:childTnLst>
                                    <p:animEffect transition="out" filter="fade">
                                      <p:cBhvr>
                                        <p:cTn id="11" dur="2000"/>
                                        <p:tgtEl>
                                          <p:spTgt spid="3">
                                            <p:txEl>
                                              <p:pRg st="0" end="0"/>
                                            </p:txEl>
                                          </p:spTgt>
                                        </p:tgtEl>
                                      </p:cBhvr>
                                    </p:animEffect>
                                    <p:anim calcmode="lin" valueType="num">
                                      <p:cBhvr>
                                        <p:cTn id="12" dur="2000"/>
                                        <p:tgtEl>
                                          <p:spTgt spid="3">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3">
                                            <p:txEl>
                                              <p:pRg st="0" end="0"/>
                                            </p:txEl>
                                          </p:spTgt>
                                        </p:tgtEl>
                                        <p:attrNameLst>
                                          <p:attrName>ppt_h</p:attrName>
                                        </p:attrNameLst>
                                      </p:cBhvr>
                                      <p:tavLst>
                                        <p:tav tm="0">
                                          <p:val>
                                            <p:strVal val="ppt_h"/>
                                          </p:val>
                                        </p:tav>
                                        <p:tav tm="100000">
                                          <p:val>
                                            <p:strVal val="ppt_h"/>
                                          </p:val>
                                        </p:tav>
                                      </p:tavLst>
                                    </p:anim>
                                    <p:set>
                                      <p:cBhvr>
                                        <p:cTn id="14"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13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ctrTitle"/>
          </p:nvPr>
        </p:nvSpPr>
        <p:spPr>
          <a:xfrm>
            <a:off x="685800" y="116633"/>
            <a:ext cx="7772400" cy="2160239"/>
          </a:xfrm>
        </p:spPr>
        <p:txBody>
          <a:bodyPr/>
          <a:lstStyle/>
          <a:p>
            <a:r>
              <a:rPr lang="el-GR" b="1" dirty="0" smtClean="0">
                <a:solidFill>
                  <a:srgbClr val="0070C0"/>
                </a:solidFill>
              </a:rPr>
              <a:t>Ιωάννα &amp; Μάρθα!</a:t>
            </a:r>
            <a:endParaRPr lang="el-GR" b="1" dirty="0">
              <a:solidFill>
                <a:srgbClr val="0070C0"/>
              </a:solidFill>
            </a:endParaRPr>
          </a:p>
        </p:txBody>
      </p:sp>
      <p:sp>
        <p:nvSpPr>
          <p:cNvPr id="3" name="Υπότιτλος 2"/>
          <p:cNvSpPr>
            <a:spLocks noGrp="1"/>
          </p:cNvSpPr>
          <p:nvPr>
            <p:ph type="subTitle" idx="1"/>
          </p:nvPr>
        </p:nvSpPr>
        <p:spPr>
          <a:xfrm>
            <a:off x="1371600" y="2924944"/>
            <a:ext cx="6400800" cy="2808312"/>
          </a:xfrm>
        </p:spPr>
        <p:txBody>
          <a:bodyPr/>
          <a:lstStyle/>
          <a:p>
            <a:r>
              <a:rPr lang="el-GR" b="1" dirty="0" smtClean="0">
                <a:solidFill>
                  <a:srgbClr val="0070C0"/>
                </a:solidFill>
              </a:rPr>
              <a:t>ΚΑΛΕΣ ΑΠΟΚΡΙΕΣ ΣΕ ΟΛΟ ΤΟΝ ΚΟΣΜΟ!</a:t>
            </a:r>
            <a:endParaRPr lang="el-GR" b="1" dirty="0">
              <a:solidFill>
                <a:srgbClr val="0070C0"/>
              </a:solidFill>
            </a:endParaRPr>
          </a:p>
        </p:txBody>
      </p:sp>
    </p:spTree>
    <p:extLst>
      <p:ext uri="{BB962C8B-B14F-4D97-AF65-F5344CB8AC3E}">
        <p14:creationId xmlns:p14="http://schemas.microsoft.com/office/powerpoint/2010/main" val="212712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4" presetClass="emph" presetSubtype="0" fill="hold" nodeType="clickEffect">
                                  <p:stCondLst>
                                    <p:cond delay="0"/>
                                  </p:stCondLst>
                                  <p:childTnLst>
                                    <p:animClr clrSpc="hsl" dir="cw">
                                      <p:cBhvr override="childStyle">
                                        <p:cTn id="14" dur="500" fill="hold"/>
                                        <p:tgtEl>
                                          <p:spTgt spid="3">
                                            <p:txEl>
                                              <p:pRg st="0" end="0"/>
                                            </p:txEl>
                                          </p:spTgt>
                                        </p:tgtEl>
                                        <p:attrNameLst>
                                          <p:attrName>style.color</p:attrName>
                                        </p:attrNameLst>
                                      </p:cBhvr>
                                      <p:by>
                                        <p:hsl h="0" s="-12549" l="-25098"/>
                                      </p:by>
                                    </p:animClr>
                                    <p:animClr clrSpc="hsl" dir="cw">
                                      <p:cBhvr>
                                        <p:cTn id="15" dur="500" fill="hold"/>
                                        <p:tgtEl>
                                          <p:spTgt spid="3">
                                            <p:txEl>
                                              <p:pRg st="0" end="0"/>
                                            </p:txEl>
                                          </p:spTgt>
                                        </p:tgtEl>
                                        <p:attrNameLst>
                                          <p:attrName>fillcolor</p:attrName>
                                        </p:attrNameLst>
                                      </p:cBhvr>
                                      <p:by>
                                        <p:hsl h="0" s="-12549" l="-25098"/>
                                      </p:by>
                                    </p:animClr>
                                    <p:animClr clrSpc="hsl" dir="cw">
                                      <p:cBhvr>
                                        <p:cTn id="16" dur="500" fill="hold"/>
                                        <p:tgtEl>
                                          <p:spTgt spid="3">
                                            <p:txEl>
                                              <p:pRg st="0" end="0"/>
                                            </p:txEl>
                                          </p:spTgt>
                                        </p:tgtEl>
                                        <p:attrNameLst>
                                          <p:attrName>stroke.color</p:attrName>
                                        </p:attrNameLst>
                                      </p:cBhvr>
                                      <p:by>
                                        <p:hsl h="0" s="-12549" l="-25098"/>
                                      </p:by>
                                    </p:animClr>
                                    <p:set>
                                      <p:cBhvr>
                                        <p:cTn id="17"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Θέμα του Office">
  <a:themeElements>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TotalTime>
  <Words>521</Words>
  <Application>Microsoft Office PowerPoint</Application>
  <PresentationFormat>Προβολή στην οθόνη (4:3)</PresentationFormat>
  <Paragraphs>18</Paragraphs>
  <Slides>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vt:i4>
      </vt:variant>
    </vt:vector>
  </HeadingPairs>
  <TitlesOfParts>
    <vt:vector size="6" baseType="lpstr">
      <vt:lpstr>Θέμα του Office</vt:lpstr>
      <vt:lpstr>Αποκριές στην αγαπημένης μας Κοζάνης</vt:lpstr>
      <vt:lpstr>Διακοπές στο χώρο τις φαντασίας!</vt:lpstr>
      <vt:lpstr>Το δείπνο και ο χάσκας</vt:lpstr>
      <vt:lpstr>Θα διασκεδάσετε με την ψυχή σας</vt:lpstr>
      <vt:lpstr>Ιωάννα &amp; Μάρθα!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Αποκριές στην αγαπημένης μας Κοζάνης</dc:title>
  <dc:creator>sxoleio</dc:creator>
  <cp:lastModifiedBy>sxoleio</cp:lastModifiedBy>
  <cp:revision>8</cp:revision>
  <dcterms:created xsi:type="dcterms:W3CDTF">2012-02-13T11:45:19Z</dcterms:created>
  <dcterms:modified xsi:type="dcterms:W3CDTF">2012-02-20T11:59:26Z</dcterms:modified>
</cp:coreProperties>
</file>