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l-GR" smtClean="0"/>
              <a:t>Στυλ κύριου τίτλου</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bwMode="white"/>
        <p:txBody>
          <a:bodyPr/>
          <a:lstStyle/>
          <a:p>
            <a:fld id="{87A56AA4-992C-4A44-A94D-F095C3BF0E62}" type="datetimeFigureOut">
              <a:rPr lang="el-GR" smtClean="0"/>
              <a:t>26/3/2012</a:t>
            </a:fld>
            <a:endParaRPr lang="el-GR"/>
          </a:p>
        </p:txBody>
      </p:sp>
      <p:sp>
        <p:nvSpPr>
          <p:cNvPr id="5" name="Footer Placeholder 4"/>
          <p:cNvSpPr>
            <a:spLocks noGrp="1"/>
          </p:cNvSpPr>
          <p:nvPr>
            <p:ph type="ftr" sz="quarter" idx="11"/>
          </p:nvPr>
        </p:nvSpPr>
        <p:spPr bwMode="white"/>
        <p:txBody>
          <a:bodyPr/>
          <a:lstStyle/>
          <a:p>
            <a:endParaRPr lang="el-GR"/>
          </a:p>
        </p:txBody>
      </p:sp>
      <p:sp>
        <p:nvSpPr>
          <p:cNvPr id="6" name="Slide Number Placeholder 5"/>
          <p:cNvSpPr>
            <a:spLocks noGrp="1"/>
          </p:cNvSpPr>
          <p:nvPr>
            <p:ph type="sldNum" sz="quarter" idx="12"/>
          </p:nvPr>
        </p:nvSpPr>
        <p:spPr/>
        <p:txBody>
          <a:bodyPr/>
          <a:lstStyle/>
          <a:p>
            <a:fld id="{4C0D446B-6BFC-4926-98F1-D9965E3A26AC}"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87A56AA4-992C-4A44-A94D-F095C3BF0E62}" type="datetimeFigureOut">
              <a:rPr lang="el-GR" smtClean="0"/>
              <a:t>26/3/2012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C0D446B-6BFC-4926-98F1-D9965E3A26AC}"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87A56AA4-992C-4A44-A94D-F095C3BF0E62}" type="datetimeFigureOut">
              <a:rPr lang="el-GR" smtClean="0"/>
              <a:t>26/3/2012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C0D446B-6BFC-4926-98F1-D9965E3A26AC}"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87A56AA4-992C-4A44-A94D-F095C3BF0E62}" type="datetimeFigureOut">
              <a:rPr lang="el-GR" smtClean="0"/>
              <a:t>26/3/2012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C0D446B-6BFC-4926-98F1-D9965E3A26AC}" type="slidenum">
              <a:rPr lang="el-GR" smtClean="0"/>
              <a:t>‹#›</a:t>
            </a:fld>
            <a:endParaRPr lang="el-G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7A56AA4-992C-4A44-A94D-F095C3BF0E62}" type="datetimeFigureOut">
              <a:rPr lang="el-GR" smtClean="0"/>
              <a:t>26/3/2012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C0D446B-6BFC-4926-98F1-D9965E3A26AC}" type="slidenum">
              <a:rPr lang="el-GR" smtClean="0"/>
              <a:t>‹#›</a:t>
            </a:fld>
            <a:endParaRPr lang="el-G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2" name="Title 1"/>
          <p:cNvSpPr>
            <a:spLocks noGrp="1"/>
          </p:cNvSpPr>
          <p:nvPr>
            <p:ph type="title"/>
          </p:nvPr>
        </p:nvSpPr>
        <p:spPr/>
        <p:txBody>
          <a:bodyPr/>
          <a:lstStyle/>
          <a:p>
            <a:r>
              <a:rPr lang="el-GR" smtClean="0"/>
              <a:t>Στυλ κύριου τίτλου</a:t>
            </a:r>
            <a:endParaRPr lang="en-US"/>
          </a:p>
        </p:txBody>
      </p:sp>
      <p:sp>
        <p:nvSpPr>
          <p:cNvPr id="5" name="Date Placeholder 4"/>
          <p:cNvSpPr>
            <a:spLocks noGrp="1"/>
          </p:cNvSpPr>
          <p:nvPr>
            <p:ph type="dt" sz="half" idx="10"/>
          </p:nvPr>
        </p:nvSpPr>
        <p:spPr/>
        <p:txBody>
          <a:bodyPr/>
          <a:lstStyle/>
          <a:p>
            <a:fld id="{87A56AA4-992C-4A44-A94D-F095C3BF0E62}" type="datetimeFigureOut">
              <a:rPr lang="el-GR" smtClean="0"/>
              <a:t>26/3/2012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C0D446B-6BFC-4926-98F1-D9965E3A26AC}" type="slidenum">
              <a:rPr lang="el-GR" smtClean="0"/>
              <a:t>‹#›</a:t>
            </a:fld>
            <a:endParaRPr lang="el-GR"/>
          </a:p>
        </p:txBody>
      </p:sp>
      <p:sp>
        <p:nvSpPr>
          <p:cNvPr id="12" name="Content Placeholder 11"/>
          <p:cNvSpPr>
            <a:spLocks noGrp="1"/>
          </p:cNvSpPr>
          <p:nvPr>
            <p:ph sz="quarter" idx="14"/>
          </p:nvPr>
        </p:nvSpPr>
        <p:spPr>
          <a:xfrm>
            <a:off x="4648200" y="2438400"/>
            <a:ext cx="3124200" cy="3124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7" name="Date Placeholder 6"/>
          <p:cNvSpPr>
            <a:spLocks noGrp="1"/>
          </p:cNvSpPr>
          <p:nvPr>
            <p:ph type="dt" sz="half" idx="10"/>
          </p:nvPr>
        </p:nvSpPr>
        <p:spPr/>
        <p:txBody>
          <a:bodyPr/>
          <a:lstStyle/>
          <a:p>
            <a:fld id="{87A56AA4-992C-4A44-A94D-F095C3BF0E62}" type="datetimeFigureOut">
              <a:rPr lang="el-GR" smtClean="0"/>
              <a:t>26/3/2012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C0D446B-6BFC-4926-98F1-D9965E3A26AC}"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87A56AA4-992C-4A44-A94D-F095C3BF0E62}" type="datetimeFigureOut">
              <a:rPr lang="el-GR" smtClean="0"/>
              <a:t>26/3/2012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C0D446B-6BFC-4926-98F1-D9965E3A26AC}" type="slidenum">
              <a:rPr lang="el-GR" smtClean="0"/>
              <a:t>‹#›</a:t>
            </a:fld>
            <a:endParaRPr lang="el-G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7A56AA4-992C-4A44-A94D-F095C3BF0E62}" type="datetimeFigureOut">
              <a:rPr lang="el-GR" smtClean="0"/>
              <a:t>26/3/2012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C0D446B-6BFC-4926-98F1-D9965E3A26AC}"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l-GR" smtClean="0"/>
              <a:t>Στυλ κύριου τίτλου</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7A56AA4-992C-4A44-A94D-F095C3BF0E62}" type="datetimeFigureOut">
              <a:rPr lang="el-GR" smtClean="0"/>
              <a:t>26/3/2012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C0D446B-6BFC-4926-98F1-D9965E3A26AC}" type="slidenum">
              <a:rPr lang="el-GR" smtClean="0"/>
              <a:t>‹#›</a:t>
            </a:fld>
            <a:endParaRPr lang="el-GR"/>
          </a:p>
        </p:txBody>
      </p:sp>
      <p:sp>
        <p:nvSpPr>
          <p:cNvPr id="9" name="Content Placeholder 8"/>
          <p:cNvSpPr>
            <a:spLocks noGrp="1"/>
          </p:cNvSpPr>
          <p:nvPr>
            <p:ph sz="quarter" idx="13"/>
          </p:nvPr>
        </p:nvSpPr>
        <p:spPr>
          <a:xfrm>
            <a:off x="1371600" y="1676400"/>
            <a:ext cx="3276600" cy="3505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l-GR" smtClean="0"/>
              <a:t>Στυλ κύριου τίτλου</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7A56AA4-992C-4A44-A94D-F095C3BF0E62}" type="datetimeFigureOut">
              <a:rPr lang="el-GR" smtClean="0"/>
              <a:t>26/3/2012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C0D446B-6BFC-4926-98F1-D9965E3A26AC}"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87A56AA4-992C-4A44-A94D-F095C3BF0E62}" type="datetimeFigureOut">
              <a:rPr lang="el-GR" smtClean="0"/>
              <a:t>26/3/2012</a:t>
            </a:fld>
            <a:endParaRPr lang="el-G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l-G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4C0D446B-6BFC-4926-98F1-D9965E3A26AC}"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el.wikipedia.org/wiki/%CE%89%CF%80%CE%B5%CE%B9%CF%81%CE%BF%CF%82" TargetMode="External"/><Relationship Id="rId13" Type="http://schemas.openxmlformats.org/officeDocument/2006/relationships/hyperlink" Target="http://el.wikipedia.org/wiki/25_%CE%9C%CE%B1%CF%81%CF%84%CE%AF%CE%BF%CF%85" TargetMode="External"/><Relationship Id="rId3" Type="http://schemas.openxmlformats.org/officeDocument/2006/relationships/hyperlink" Target="http://el.wikipedia.org/wiki/%CE%9C%CE%BF%CE%BB%CE%B4%CE%BF%CE%B2%CE%BB%CE%B1%CF%87%CE%AF%CE%B1" TargetMode="External"/><Relationship Id="rId7" Type="http://schemas.openxmlformats.org/officeDocument/2006/relationships/hyperlink" Target="http://el.wikipedia.org/wiki/%CE%91%CE%B9%CE%B3%CE%B1%CE%AF%CE%BF" TargetMode="External"/><Relationship Id="rId12" Type="http://schemas.openxmlformats.org/officeDocument/2006/relationships/hyperlink" Target="http://el.wikipedia.org/wiki/%CE%A6%CE%B9%CE%BB%CE%B5%CE%BB%CE%BB%CE%B7%CE%BD%CE%B9%CF%83%CE%BC%CF%8C%CF%82" TargetMode="External"/><Relationship Id="rId2" Type="http://schemas.openxmlformats.org/officeDocument/2006/relationships/hyperlink" Target="http://el.wikipedia.org/wiki/%CE%A6%CE%B9%CE%BB%CE%B9%CE%BA%CE%AE_%CE%95%CF%84%CE%B1%CE%B9%CF%81%CE%AF%CE%B1" TargetMode="External"/><Relationship Id="rId1" Type="http://schemas.openxmlformats.org/officeDocument/2006/relationships/slideLayout" Target="../slideLayouts/slideLayout2.xml"/><Relationship Id="rId6" Type="http://schemas.openxmlformats.org/officeDocument/2006/relationships/hyperlink" Target="http://el.wikipedia.org/wiki/%CE%A3%CF%84%CE%B5%CF%81%CE%B5%CE%AC_%CE%95%CE%BB%CE%BB%CE%AC%CE%B4%CE%B1" TargetMode="External"/><Relationship Id="rId11" Type="http://schemas.openxmlformats.org/officeDocument/2006/relationships/hyperlink" Target="http://el.wikipedia.org/wiki/%CE%9A%CF%8D%CF%80%CF%81%CE%BF%CF%82" TargetMode="External"/><Relationship Id="rId5" Type="http://schemas.openxmlformats.org/officeDocument/2006/relationships/hyperlink" Target="http://el.wikipedia.org/wiki/%CE%A0%CE%B5%CE%BB%CE%BF%CF%80%CF%8C%CE%BD%CE%BD%CE%B7%CF%83%CE%BF%CF%82" TargetMode="External"/><Relationship Id="rId10" Type="http://schemas.openxmlformats.org/officeDocument/2006/relationships/hyperlink" Target="http://el.wikipedia.org/wiki/%CE%9C%CE%B1%CE%BA%CE%B5%CE%B4%CE%BF%CE%BD%CE%AF%CE%B1" TargetMode="External"/><Relationship Id="rId4" Type="http://schemas.openxmlformats.org/officeDocument/2006/relationships/hyperlink" Target="http://el.wikipedia.org/wiki/%CE%9A%CF%81%CE%AE%CF%84%CE%B7" TargetMode="External"/><Relationship Id="rId9" Type="http://schemas.openxmlformats.org/officeDocument/2006/relationships/hyperlink" Target="http://el.wikipedia.org/wiki/%CE%98%CE%B5%CF%83%CF%83%CE%B1%CE%BB%CE%AF%CE%B1" TargetMode="External"/><Relationship Id="rId14" Type="http://schemas.openxmlformats.org/officeDocument/2006/relationships/hyperlink" Target="http://el.wikipedia.org/wiki/%CE%95%CE%BB%CE%BB%CE%AC%CE%B4%CE%B1"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youtube.com/watch?v=3gjwhu8YMso"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299592" y="1340768"/>
            <a:ext cx="6400800" cy="1295400"/>
          </a:xfrm>
        </p:spPr>
        <p:txBody>
          <a:bodyPr>
            <a:normAutofit/>
          </a:bodyPr>
          <a:lstStyle/>
          <a:p>
            <a:r>
              <a:rPr lang="en-US" sz="4400" dirty="0" smtClean="0"/>
              <a:t>25</a:t>
            </a:r>
            <a:r>
              <a:rPr lang="el-GR" baseline="30000" dirty="0" smtClean="0"/>
              <a:t>η</a:t>
            </a:r>
            <a:r>
              <a:rPr lang="el-GR" dirty="0" smtClean="0"/>
              <a:t>  Μαρτίου</a:t>
            </a:r>
            <a:endParaRPr lang="el-GR" sz="4400" dirty="0"/>
          </a:p>
        </p:txBody>
      </p:sp>
      <p:sp>
        <p:nvSpPr>
          <p:cNvPr id="3" name="Υπότιτλος 2"/>
          <p:cNvSpPr>
            <a:spLocks noGrp="1"/>
          </p:cNvSpPr>
          <p:nvPr>
            <p:ph type="subTitle" idx="1"/>
          </p:nvPr>
        </p:nvSpPr>
        <p:spPr/>
        <p:txBody>
          <a:bodyPr/>
          <a:lstStyle/>
          <a:p>
            <a:endParaRPr lang="el-G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996952"/>
            <a:ext cx="4392488" cy="2357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584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1026"/>
                                        </p:tgtEl>
                                        <p:attrNameLst>
                                          <p:attrName>ppt_w</p:attrName>
                                        </p:attrNameLst>
                                      </p:cBhvr>
                                      <p:tavLst>
                                        <p:tav tm="0">
                                          <p:val>
                                            <p:strVal val="ppt_w"/>
                                          </p:val>
                                        </p:tav>
                                        <p:tav tm="100000">
                                          <p:val>
                                            <p:fltVal val="0"/>
                                          </p:val>
                                        </p:tav>
                                      </p:tavLst>
                                    </p:anim>
                                    <p:anim calcmode="lin" valueType="num">
                                      <p:cBhvr>
                                        <p:cTn id="12" dur="500"/>
                                        <p:tgtEl>
                                          <p:spTgt spid="1026"/>
                                        </p:tgtEl>
                                        <p:attrNameLst>
                                          <p:attrName>ppt_h</p:attrName>
                                        </p:attrNameLst>
                                      </p:cBhvr>
                                      <p:tavLst>
                                        <p:tav tm="0">
                                          <p:val>
                                            <p:strVal val="ppt_h"/>
                                          </p:val>
                                        </p:tav>
                                        <p:tav tm="100000">
                                          <p:val>
                                            <p:fltVal val="0"/>
                                          </p:val>
                                        </p:tav>
                                      </p:tavLst>
                                    </p:anim>
                                    <p:animEffect transition="out" filter="fade">
                                      <p:cBhvr>
                                        <p:cTn id="13" dur="500"/>
                                        <p:tgtEl>
                                          <p:spTgt spid="1026"/>
                                        </p:tgtEl>
                                      </p:cBhvr>
                                    </p:animEffect>
                                    <p:set>
                                      <p:cBhvr>
                                        <p:cTn id="14"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3648" y="836712"/>
            <a:ext cx="6264696" cy="792088"/>
          </a:xfrm>
        </p:spPr>
        <p:txBody>
          <a:bodyPr/>
          <a:lstStyle/>
          <a:p>
            <a:r>
              <a:rPr lang="el-GR" dirty="0" err="1" smtClean="0"/>
              <a:t>ιστορικο</a:t>
            </a:r>
            <a:endParaRPr lang="el-GR" dirty="0"/>
          </a:p>
        </p:txBody>
      </p:sp>
      <p:sp>
        <p:nvSpPr>
          <p:cNvPr id="3" name="Θέση περιεχομένου 2"/>
          <p:cNvSpPr>
            <a:spLocks noGrp="1"/>
          </p:cNvSpPr>
          <p:nvPr>
            <p:ph idx="1"/>
          </p:nvPr>
        </p:nvSpPr>
        <p:spPr>
          <a:xfrm>
            <a:off x="1043608" y="1628800"/>
            <a:ext cx="7056784" cy="4176463"/>
          </a:xfrm>
        </p:spPr>
        <p:txBody>
          <a:bodyPr>
            <a:normAutofit fontScale="25000" lnSpcReduction="20000"/>
          </a:bodyPr>
          <a:lstStyle/>
          <a:p>
            <a:r>
              <a:rPr lang="el-GR" sz="4800" dirty="0"/>
              <a:t>Η </a:t>
            </a:r>
            <a:r>
              <a:rPr lang="el-GR" sz="4800" b="1" dirty="0"/>
              <a:t>Ελληνική επανάσταση του 1821</a:t>
            </a:r>
            <a:r>
              <a:rPr lang="el-GR" sz="4800" dirty="0"/>
              <a:t> υπήρξε ο αγώνας για απελευθέρωση των Ελλήνων από την οθωμανική καταπίεση. Ήταν η τελευταία από μια σειρά εξεγέρσεων που άρχισαν από τον 15ο αιώνα. Προετοιμάστηκε από την </a:t>
            </a:r>
            <a:r>
              <a:rPr lang="el-GR" sz="4800" dirty="0">
                <a:hlinkClick r:id="rId2" tooltip="Φιλική Εταιρία"/>
              </a:rPr>
              <a:t>Φιλική Εταιρία</a:t>
            </a:r>
            <a:r>
              <a:rPr lang="el-GR" sz="4800" dirty="0"/>
              <a:t> τα μέλη της οποίας δημιούργησαν επαναστατικές εστίες από την </a:t>
            </a:r>
            <a:r>
              <a:rPr lang="el-GR" sz="4800" dirty="0">
                <a:hlinkClick r:id="rId3" tooltip="Μολδοβλαχία"/>
              </a:rPr>
              <a:t>Μολδοβλαχία</a:t>
            </a:r>
            <a:r>
              <a:rPr lang="el-GR" sz="4800" dirty="0"/>
              <a:t> μέχρι την </a:t>
            </a:r>
            <a:r>
              <a:rPr lang="el-GR" sz="4800" dirty="0">
                <a:hlinkClick r:id="rId4" tooltip="Κρήτη"/>
              </a:rPr>
              <a:t>Κρήτη</a:t>
            </a:r>
            <a:r>
              <a:rPr lang="el-GR" sz="4800" dirty="0"/>
              <a:t>. Στην επιτυχία της συνέβαλε και το κίνημα του Ελληνικού Διαφωτισμού που αναπτύχθηκε από τον 18ο αιώνα. Στις περιοχές που επαναστάτησαν συγκαταλέγονται η </a:t>
            </a:r>
            <a:r>
              <a:rPr lang="el-GR" sz="4800" dirty="0">
                <a:hlinkClick r:id="rId5" tooltip="Πελοπόννησος"/>
              </a:rPr>
              <a:t>Πελοπόννησος</a:t>
            </a:r>
            <a:r>
              <a:rPr lang="el-GR" sz="4800" dirty="0"/>
              <a:t>, η </a:t>
            </a:r>
            <a:r>
              <a:rPr lang="el-GR" sz="4800" dirty="0">
                <a:hlinkClick r:id="rId6" tooltip="Στερεά Ελλάδα"/>
              </a:rPr>
              <a:t>Στερεά Ελλάδα</a:t>
            </a:r>
            <a:r>
              <a:rPr lang="el-GR" sz="4800" dirty="0"/>
              <a:t>, τα περισσότερα νησιά του </a:t>
            </a:r>
            <a:r>
              <a:rPr lang="el-GR" sz="4800" dirty="0">
                <a:hlinkClick r:id="rId7" tooltip="Αιγαίο"/>
              </a:rPr>
              <a:t>Αιγαίου</a:t>
            </a:r>
            <a:r>
              <a:rPr lang="el-GR" sz="4800" dirty="0"/>
              <a:t>, η </a:t>
            </a:r>
            <a:r>
              <a:rPr lang="el-GR" sz="4800" dirty="0">
                <a:hlinkClick r:id="rId4" tooltip="Κρήτη"/>
              </a:rPr>
              <a:t>Κρήτη</a:t>
            </a:r>
            <a:r>
              <a:rPr lang="el-GR" sz="4800" dirty="0"/>
              <a:t>, περιοχές της </a:t>
            </a:r>
            <a:r>
              <a:rPr lang="el-GR" sz="4800" dirty="0">
                <a:hlinkClick r:id="rId8" tooltip="Ήπειρος"/>
              </a:rPr>
              <a:t>Ηπείρου</a:t>
            </a:r>
            <a:r>
              <a:rPr lang="el-GR" sz="4800" dirty="0"/>
              <a:t> και της </a:t>
            </a:r>
            <a:r>
              <a:rPr lang="el-GR" sz="4800" dirty="0">
                <a:hlinkClick r:id="rId9" tooltip="Θεσσαλία"/>
              </a:rPr>
              <a:t>Θεσσαλίας</a:t>
            </a:r>
            <a:r>
              <a:rPr lang="el-GR" sz="4800" dirty="0"/>
              <a:t>, περιοχές της </a:t>
            </a:r>
            <a:r>
              <a:rPr lang="el-GR" sz="4800" dirty="0">
                <a:hlinkClick r:id="rId10" tooltip="Μακεδονία"/>
              </a:rPr>
              <a:t>Μακεδονίας</a:t>
            </a:r>
            <a:r>
              <a:rPr lang="el-GR" sz="4800" dirty="0"/>
              <a:t> και η </a:t>
            </a:r>
            <a:r>
              <a:rPr lang="el-GR" sz="4800" dirty="0">
                <a:hlinkClick r:id="rId11" tooltip="Κύπρος"/>
              </a:rPr>
              <a:t>Κύπρος</a:t>
            </a:r>
            <a:r>
              <a:rPr lang="el-GR" sz="4800" dirty="0"/>
              <a:t>. Παρά την προσπάθεια καταστολής από τη πλευρά του Σουλτάνου, η επανάσταση κατάφερε να επιζήσει οδηγώντας μετά από μία σειρά διεθνών συνθηκών μεταξύ 1827 και 1832 στη δημιουργία ανεξάρτητου ελληνικού κράτους.</a:t>
            </a:r>
          </a:p>
          <a:p>
            <a:r>
              <a:rPr lang="el-GR" sz="4800" dirty="0"/>
              <a:t>Η Ελληνική επανάσταση υπήρξε από τα σημαντικότερα γεγονότα του 19ου αιώνα. Διαδραμάτισε σημαντικό ρόλο στις εξελίξεις της Δυτικής Ευρώπης, προκάλεσε τη διάλυση της Ιεράς Συμμαχίας, ενέπνευσε διανοούμενους και καλλιτέχνες της δύσης και γέννησε το κίνημα του </a:t>
            </a:r>
            <a:r>
              <a:rPr lang="el-GR" sz="4800" dirty="0">
                <a:hlinkClick r:id="rId12" tooltip="Φιλελληνισμός"/>
              </a:rPr>
              <a:t>Φιλελληνισμού</a:t>
            </a:r>
            <a:r>
              <a:rPr lang="el-GR" sz="4800" dirty="0"/>
              <a:t>.</a:t>
            </a:r>
          </a:p>
          <a:p>
            <a:r>
              <a:rPr lang="el-GR" sz="4800" dirty="0"/>
              <a:t>Η περίοδος είναι ευρέως γνωστή στην σύγχρονη Ελλάδα με τον όρο "επανάσταση του 21", και η επέτειος εορτασμού της έναρξής της είναι η </a:t>
            </a:r>
            <a:r>
              <a:rPr lang="el-GR" sz="4800" dirty="0">
                <a:hlinkClick r:id="rId13" tooltip="25 Μαρτίου"/>
              </a:rPr>
              <a:t>25η Μαρτίου</a:t>
            </a:r>
            <a:r>
              <a:rPr lang="el-GR" sz="4800" dirty="0"/>
              <a:t>, ημέρα επίσημης αργίας για το </a:t>
            </a:r>
            <a:r>
              <a:rPr lang="el-GR" sz="4800" dirty="0">
                <a:hlinkClick r:id="rId14" tooltip="Ελλάδα"/>
              </a:rPr>
              <a:t>Ελληνικό κράτος</a:t>
            </a:r>
            <a:r>
              <a:rPr lang="el-GR" sz="4800" dirty="0"/>
              <a:t>.</a:t>
            </a:r>
          </a:p>
          <a:p>
            <a:pPr indent="0">
              <a:buNone/>
            </a:pPr>
            <a:endParaRPr lang="el-GR" sz="8000" dirty="0"/>
          </a:p>
        </p:txBody>
      </p:sp>
    </p:spTree>
    <p:extLst>
      <p:ext uri="{BB962C8B-B14F-4D97-AF65-F5344CB8AC3E}">
        <p14:creationId xmlns:p14="http://schemas.microsoft.com/office/powerpoint/2010/main" val="131606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2"/>
                                        </p:tgtEl>
                                      </p:cBhvr>
                                    </p:animEffect>
                                    <p:anim calcmode="lin" valueType="num">
                                      <p:cBhvr>
                                        <p:cTn id="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gtEl>
                                        <p:attrNameLst>
                                          <p:attrName>ppt_h</p:attrName>
                                        </p:attrNameLst>
                                      </p:cBhvr>
                                      <p:tavLst>
                                        <p:tav tm="0">
                                          <p:val>
                                            <p:strVal val="ppt_h"/>
                                          </p:val>
                                        </p:tav>
                                        <p:tav tm="100000">
                                          <p:val>
                                            <p:strVal val="ppt_h"/>
                                          </p:val>
                                        </p:tav>
                                      </p:tavLst>
                                    </p:anim>
                                    <p:set>
                                      <p:cBhvr>
                                        <p:cTn id="9" dur="1" fill="hold">
                                          <p:stCondLst>
                                            <p:cond delay="19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p:tgtEl>
                                          <p:spTgt spid="3">
                                            <p:txEl>
                                              <p:pRg st="0" end="0"/>
                                            </p:txEl>
                                          </p:spTgt>
                                        </p:tgtEl>
                                        <p:attrNameLst>
                                          <p:attrName>ppt_y</p:attrName>
                                        </p:attrNameLst>
                                      </p:cBhvr>
                                      <p:tavLst>
                                        <p:tav tm="0">
                                          <p:val>
                                            <p:strVal val="ppt_y"/>
                                          </p:val>
                                        </p:tav>
                                        <p:tav tm="100000">
                                          <p:val>
                                            <p:strVal val="1+ppt_h/2"/>
                                          </p:val>
                                        </p:tav>
                                      </p:tavLst>
                                    </p:anim>
                                    <p:set>
                                      <p:cBhvr>
                                        <p:cTn id="15"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grpId="0" nodeType="clickEffect">
                                  <p:stCondLst>
                                    <p:cond delay="0"/>
                                  </p:stCondLst>
                                  <p:childTnLst>
                                    <p:anim calcmode="lin" valueType="num">
                                      <p:cBhvr additive="base">
                                        <p:cTn id="19"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p:tgtEl>
                                          <p:spTgt spid="3">
                                            <p:txEl>
                                              <p:pRg st="1" end="1"/>
                                            </p:txEl>
                                          </p:spTgt>
                                        </p:tgtEl>
                                        <p:attrNameLst>
                                          <p:attrName>ppt_y</p:attrName>
                                        </p:attrNameLst>
                                      </p:cBhvr>
                                      <p:tavLst>
                                        <p:tav tm="0">
                                          <p:val>
                                            <p:strVal val="ppt_y"/>
                                          </p:val>
                                        </p:tav>
                                        <p:tav tm="100000">
                                          <p:val>
                                            <p:strVal val="1+ppt_h/2"/>
                                          </p:val>
                                        </p:tav>
                                      </p:tavLst>
                                    </p:anim>
                                    <p:set>
                                      <p:cBhvr>
                                        <p:cTn id="21"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grpId="0" nodeType="clickEffect">
                                  <p:stCondLst>
                                    <p:cond delay="0"/>
                                  </p:stCondLst>
                                  <p:childTnLst>
                                    <p:anim calcmode="lin" valueType="num">
                                      <p:cBhvr additive="base">
                                        <p:cTn id="25"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p:tgtEl>
                                          <p:spTgt spid="3">
                                            <p:txEl>
                                              <p:pRg st="2" end="2"/>
                                            </p:txEl>
                                          </p:spTgt>
                                        </p:tgtEl>
                                        <p:attrNameLst>
                                          <p:attrName>ppt_y</p:attrName>
                                        </p:attrNameLst>
                                      </p:cBhvr>
                                      <p:tavLst>
                                        <p:tav tm="0">
                                          <p:val>
                                            <p:strVal val="ppt_y"/>
                                          </p:val>
                                        </p:tav>
                                        <p:tav tm="100000">
                                          <p:val>
                                            <p:strVal val="1+ppt_h/2"/>
                                          </p:val>
                                        </p:tav>
                                      </p:tavLst>
                                    </p:anim>
                                    <p:set>
                                      <p:cBhvr>
                                        <p:cTn id="27"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μπουμπουλινα</a:t>
            </a:r>
            <a:endParaRPr lang="el-GR" dirty="0"/>
          </a:p>
        </p:txBody>
      </p:sp>
      <p:sp>
        <p:nvSpPr>
          <p:cNvPr id="3" name="Θέση περιεχομένου 2"/>
          <p:cNvSpPr>
            <a:spLocks noGrp="1"/>
          </p:cNvSpPr>
          <p:nvPr>
            <p:ph idx="1"/>
          </p:nvPr>
        </p:nvSpPr>
        <p:spPr/>
        <p:txBody>
          <a:bodyPr/>
          <a:lstStyle/>
          <a:p>
            <a:endParaRPr lang="el-G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8702" y="2420888"/>
            <a:ext cx="4149080" cy="328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713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wipe(down)">
                                      <p:cBhvr>
                                        <p:cTn id="13" dur="580">
                                          <p:stCondLst>
                                            <p:cond delay="0"/>
                                          </p:stCondLst>
                                        </p:cTn>
                                        <p:tgtEl>
                                          <p:spTgt spid="2050"/>
                                        </p:tgtEl>
                                      </p:cBhvr>
                                    </p:animEffect>
                                    <p:anim calcmode="lin" valueType="num">
                                      <p:cBhvr>
                                        <p:cTn id="14"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9" dur="26">
                                          <p:stCondLst>
                                            <p:cond delay="650"/>
                                          </p:stCondLst>
                                        </p:cTn>
                                        <p:tgtEl>
                                          <p:spTgt spid="2050"/>
                                        </p:tgtEl>
                                      </p:cBhvr>
                                      <p:to x="100000" y="60000"/>
                                    </p:animScale>
                                    <p:animScale>
                                      <p:cBhvr>
                                        <p:cTn id="20" dur="166" decel="50000">
                                          <p:stCondLst>
                                            <p:cond delay="676"/>
                                          </p:stCondLst>
                                        </p:cTn>
                                        <p:tgtEl>
                                          <p:spTgt spid="2050"/>
                                        </p:tgtEl>
                                      </p:cBhvr>
                                      <p:to x="100000" y="100000"/>
                                    </p:animScale>
                                    <p:animScale>
                                      <p:cBhvr>
                                        <p:cTn id="21" dur="26">
                                          <p:stCondLst>
                                            <p:cond delay="1312"/>
                                          </p:stCondLst>
                                        </p:cTn>
                                        <p:tgtEl>
                                          <p:spTgt spid="2050"/>
                                        </p:tgtEl>
                                      </p:cBhvr>
                                      <p:to x="100000" y="80000"/>
                                    </p:animScale>
                                    <p:animScale>
                                      <p:cBhvr>
                                        <p:cTn id="22" dur="166" decel="50000">
                                          <p:stCondLst>
                                            <p:cond delay="1338"/>
                                          </p:stCondLst>
                                        </p:cTn>
                                        <p:tgtEl>
                                          <p:spTgt spid="2050"/>
                                        </p:tgtEl>
                                      </p:cBhvr>
                                      <p:to x="100000" y="100000"/>
                                    </p:animScale>
                                    <p:animScale>
                                      <p:cBhvr>
                                        <p:cTn id="23" dur="26">
                                          <p:stCondLst>
                                            <p:cond delay="1642"/>
                                          </p:stCondLst>
                                        </p:cTn>
                                        <p:tgtEl>
                                          <p:spTgt spid="2050"/>
                                        </p:tgtEl>
                                      </p:cBhvr>
                                      <p:to x="100000" y="90000"/>
                                    </p:animScale>
                                    <p:animScale>
                                      <p:cBhvr>
                                        <p:cTn id="24" dur="166" decel="50000">
                                          <p:stCondLst>
                                            <p:cond delay="1668"/>
                                          </p:stCondLst>
                                        </p:cTn>
                                        <p:tgtEl>
                                          <p:spTgt spid="2050"/>
                                        </p:tgtEl>
                                      </p:cBhvr>
                                      <p:to x="100000" y="100000"/>
                                    </p:animScale>
                                    <p:animScale>
                                      <p:cBhvr>
                                        <p:cTn id="25" dur="26">
                                          <p:stCondLst>
                                            <p:cond delay="1808"/>
                                          </p:stCondLst>
                                        </p:cTn>
                                        <p:tgtEl>
                                          <p:spTgt spid="2050"/>
                                        </p:tgtEl>
                                      </p:cBhvr>
                                      <p:to x="100000" y="95000"/>
                                    </p:animScale>
                                    <p:animScale>
                                      <p:cBhvr>
                                        <p:cTn id="26"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καναρησ</a:t>
            </a:r>
            <a:endParaRPr lang="el-GR" dirty="0"/>
          </a:p>
        </p:txBody>
      </p:sp>
      <p:sp>
        <p:nvSpPr>
          <p:cNvPr id="3" name="Θέση περιεχομένου 2"/>
          <p:cNvSpPr>
            <a:spLocks noGrp="1"/>
          </p:cNvSpPr>
          <p:nvPr>
            <p:ph idx="1"/>
          </p:nvPr>
        </p:nvSpPr>
        <p:spPr/>
        <p:txBody>
          <a:bodyPr/>
          <a:lstStyle/>
          <a:p>
            <a:endParaRPr lang="el-G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420887"/>
            <a:ext cx="3888432" cy="2736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109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Μαντω</a:t>
            </a:r>
            <a:r>
              <a:rPr lang="el-GR" dirty="0" smtClean="0"/>
              <a:t> </a:t>
            </a:r>
            <a:r>
              <a:rPr lang="el-GR" dirty="0" err="1" smtClean="0"/>
              <a:t>μαυρογενουσ</a:t>
            </a:r>
            <a:endParaRPr lang="el-GR" dirty="0"/>
          </a:p>
        </p:txBody>
      </p:sp>
      <p:sp>
        <p:nvSpPr>
          <p:cNvPr id="3" name="Θέση περιεχομένου 2"/>
          <p:cNvSpPr>
            <a:spLocks noGrp="1"/>
          </p:cNvSpPr>
          <p:nvPr>
            <p:ph idx="1"/>
          </p:nvPr>
        </p:nvSpPr>
        <p:spPr>
          <a:xfrm>
            <a:off x="1371600" y="2438400"/>
            <a:ext cx="6400800" cy="3078832"/>
          </a:xfrm>
        </p:spPr>
        <p:txBody>
          <a:bodyPr/>
          <a:lstStyle/>
          <a:p>
            <a:endParaRPr lang="el-G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5138" y="2348880"/>
            <a:ext cx="3133725" cy="323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133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heel(1)">
                                      <p:cBhvr>
                                        <p:cTn id="12"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Αθανασιοσ</a:t>
            </a:r>
            <a:r>
              <a:rPr lang="el-GR" dirty="0" smtClean="0"/>
              <a:t> </a:t>
            </a:r>
            <a:r>
              <a:rPr lang="el-GR" dirty="0" err="1" smtClean="0"/>
              <a:t>διακοσ</a:t>
            </a:r>
            <a:endParaRPr lang="el-GR" dirty="0"/>
          </a:p>
        </p:txBody>
      </p:sp>
      <p:sp>
        <p:nvSpPr>
          <p:cNvPr id="3" name="Θέση περιεχομένου 2"/>
          <p:cNvSpPr>
            <a:spLocks noGrp="1"/>
          </p:cNvSpPr>
          <p:nvPr>
            <p:ph idx="1"/>
          </p:nvPr>
        </p:nvSpPr>
        <p:spPr/>
        <p:txBody>
          <a:bodyPr/>
          <a:lstStyle/>
          <a:p>
            <a:endParaRPr lang="el-G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636912"/>
            <a:ext cx="3240360"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456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circle(in)">
                                      <p:cBhvr>
                                        <p:cTn id="14"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p:txBody>
          <a:bodyPr/>
          <a:lstStyle/>
          <a:p>
            <a:r>
              <a:rPr lang="en-US" dirty="0">
                <a:hlinkClick r:id="rId2"/>
              </a:rPr>
              <a:t>http://</a:t>
            </a:r>
            <a:r>
              <a:rPr lang="en-US" dirty="0" smtClean="0">
                <a:hlinkClick r:id="rId2"/>
              </a:rPr>
              <a:t>www.youtube.com/watch?v=3gjwhu8YMso</a:t>
            </a:r>
            <a:r>
              <a:rPr lang="en-US" dirty="0" smtClean="0"/>
              <a:t>  </a:t>
            </a:r>
          </a:p>
          <a:p>
            <a:endParaRPr lang="en-US" dirty="0" smtClean="0"/>
          </a:p>
          <a:p>
            <a:endParaRPr lang="el-G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924944"/>
            <a:ext cx="5181600"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112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ΕΛΕΥΘΕΡΙΑ Ή ΘΑΝΑΤΟΣ</a:t>
            </a:r>
            <a:endParaRPr lang="el-GR" dirty="0"/>
          </a:p>
        </p:txBody>
      </p:sp>
      <p:sp>
        <p:nvSpPr>
          <p:cNvPr id="3" name="Θέση περιεχομένου 2"/>
          <p:cNvSpPr>
            <a:spLocks noGrp="1"/>
          </p:cNvSpPr>
          <p:nvPr>
            <p:ph idx="1"/>
          </p:nvPr>
        </p:nvSpPr>
        <p:spPr/>
        <p:txBody>
          <a:bodyPr>
            <a:normAutofit/>
          </a:bodyPr>
          <a:lstStyle/>
          <a:p>
            <a:endParaRPr lang="el-GR"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492896"/>
            <a:ext cx="6408712"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015716" y="4437112"/>
            <a:ext cx="5184576" cy="584775"/>
          </a:xfrm>
          <a:prstGeom prst="rect">
            <a:avLst/>
          </a:prstGeom>
          <a:noFill/>
        </p:spPr>
        <p:txBody>
          <a:bodyPr wrap="square" rtlCol="0">
            <a:spAutoFit/>
          </a:bodyPr>
          <a:lstStyle/>
          <a:p>
            <a:r>
              <a:rPr lang="el-GR" sz="3200" dirty="0" smtClean="0">
                <a:solidFill>
                  <a:srgbClr val="CC00CC"/>
                </a:solidFill>
              </a:rPr>
              <a:t>ΙΩΑΝΝΑ ΚΑΙ  ΦΩΤΕΙΝΗ</a:t>
            </a:r>
            <a:endParaRPr lang="el-GR" sz="3200" dirty="0">
              <a:solidFill>
                <a:srgbClr val="CC00CC"/>
              </a:solidFill>
            </a:endParaRPr>
          </a:p>
        </p:txBody>
      </p:sp>
    </p:spTree>
    <p:extLst>
      <p:ext uri="{BB962C8B-B14F-4D97-AF65-F5344CB8AC3E}">
        <p14:creationId xmlns:p14="http://schemas.microsoft.com/office/powerpoint/2010/main" val="5087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5" presetClass="exit" presetSubtype="0" fill="hold" nodeType="clickEffect">
                                  <p:stCondLst>
                                    <p:cond delay="0"/>
                                  </p:stCondLst>
                                  <p:childTnLst>
                                    <p:animEffect transition="out" filter="fade">
                                      <p:cBhvr>
                                        <p:cTn id="11" dur="2000"/>
                                        <p:tgtEl>
                                          <p:spTgt spid="2050"/>
                                        </p:tgtEl>
                                      </p:cBhvr>
                                    </p:animEffect>
                                    <p:anim calcmode="lin" valueType="num">
                                      <p:cBhvr>
                                        <p:cTn id="12" dur="2000"/>
                                        <p:tgtEl>
                                          <p:spTgt spid="205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2050"/>
                                        </p:tgtEl>
                                        <p:attrNameLst>
                                          <p:attrName>ppt_h</p:attrName>
                                        </p:attrNameLst>
                                      </p:cBhvr>
                                      <p:tavLst>
                                        <p:tav tm="0">
                                          <p:val>
                                            <p:strVal val="ppt_h"/>
                                          </p:val>
                                        </p:tav>
                                        <p:tav tm="100000">
                                          <p:val>
                                            <p:strVal val="ppt_h"/>
                                          </p:val>
                                        </p:tav>
                                      </p:tavLst>
                                    </p:anim>
                                    <p:set>
                                      <p:cBhvr>
                                        <p:cTn id="14" dur="1" fill="hold">
                                          <p:stCondLst>
                                            <p:cond delay="1999"/>
                                          </p:stCondLst>
                                        </p:cTn>
                                        <p:tgtEl>
                                          <p:spTgt spid="205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1" presetClass="exit" presetSubtype="1" fill="hold" grpId="0" nodeType="clickEffect">
                                  <p:stCondLst>
                                    <p:cond delay="0"/>
                                  </p:stCondLst>
                                  <p:childTnLst>
                                    <p:animEffect transition="out" filter="wheel(1)">
                                      <p:cBhvr>
                                        <p:cTn id="18" dur="2000"/>
                                        <p:tgtEl>
                                          <p:spTgt spid="4"/>
                                        </p:tgtEl>
                                      </p:cBhvr>
                                    </p:animEffect>
                                    <p:set>
                                      <p:cBhvr>
                                        <p:cTn id="19"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Υψηλή ραπτική">
  <a:themeElements>
    <a:clrScheme name="Υψηλή ραπτική">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Επίσημο">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Υψηλή ραπτική">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37</TotalTime>
  <Words>230</Words>
  <Application>Microsoft Office PowerPoint</Application>
  <PresentationFormat>Προβολή στην οθόνη (4:3)</PresentationFormat>
  <Paragraphs>12</Paragraphs>
  <Slides>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8</vt:i4>
      </vt:variant>
    </vt:vector>
  </HeadingPairs>
  <TitlesOfParts>
    <vt:vector size="9" baseType="lpstr">
      <vt:lpstr>Υψηλή ραπτική</vt:lpstr>
      <vt:lpstr>25η  Μαρτίου</vt:lpstr>
      <vt:lpstr>ιστορικο</vt:lpstr>
      <vt:lpstr>μπουμπουλινα</vt:lpstr>
      <vt:lpstr>καναρησ</vt:lpstr>
      <vt:lpstr>Μαντω μαυρογενουσ</vt:lpstr>
      <vt:lpstr>Αθανασιοσ διακοσ</vt:lpstr>
      <vt:lpstr>Παρουσίαση του PowerPoint</vt:lpstr>
      <vt:lpstr>ΕΛΕΥΘΕΡΙΑ Ή ΘΑΝΑΤΟΣ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25η  Μαρτίου</dc:title>
  <dc:creator>sxoleio</dc:creator>
  <cp:lastModifiedBy>sxoleio</cp:lastModifiedBy>
  <cp:revision>5</cp:revision>
  <dcterms:created xsi:type="dcterms:W3CDTF">2012-03-21T09:13:33Z</dcterms:created>
  <dcterms:modified xsi:type="dcterms:W3CDTF">2012-03-26T10:53:30Z</dcterms:modified>
</cp:coreProperties>
</file>