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7CEDEBA1-2E33-40AF-8734-650DA2C1A42A}" type="datetimeFigureOut">
              <a:rPr lang="el-GR" smtClean="0"/>
              <a:t>27/3/2012</a:t>
            </a:fld>
            <a:endParaRPr lang="el-GR"/>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C7B5A1B6-E5AE-4741-9C28-0F7D1323C9B6}"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7CEDEBA1-2E33-40AF-8734-650DA2C1A42A}" type="datetimeFigureOut">
              <a:rPr lang="el-GR" smtClean="0"/>
              <a:t>27/3/2012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B5A1B6-E5AE-4741-9C28-0F7D1323C9B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7CEDEBA1-2E33-40AF-8734-650DA2C1A42A}" type="datetimeFigureOut">
              <a:rPr lang="el-GR" smtClean="0"/>
              <a:t>27/3/2012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B5A1B6-E5AE-4741-9C28-0F7D1323C9B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7CEDEBA1-2E33-40AF-8734-650DA2C1A42A}" type="datetimeFigureOut">
              <a:rPr lang="el-GR" smtClean="0"/>
              <a:t>27/3/2012</a:t>
            </a:fld>
            <a:endParaRPr lang="el-GR"/>
          </a:p>
        </p:txBody>
      </p:sp>
      <p:sp>
        <p:nvSpPr>
          <p:cNvPr id="9" name="Θέση αριθμού διαφάνειας 8"/>
          <p:cNvSpPr>
            <a:spLocks noGrp="1"/>
          </p:cNvSpPr>
          <p:nvPr>
            <p:ph type="sldNum" sz="quarter" idx="15"/>
          </p:nvPr>
        </p:nvSpPr>
        <p:spPr/>
        <p:txBody>
          <a:bodyPr rtlCol="0"/>
          <a:lstStyle/>
          <a:p>
            <a:fld id="{C7B5A1B6-E5AE-4741-9C28-0F7D1323C9B6}" type="slidenum">
              <a:rPr lang="el-GR" smtClean="0"/>
              <a:t>‹#›</a:t>
            </a:fld>
            <a:endParaRPr lang="el-GR"/>
          </a:p>
        </p:txBody>
      </p:sp>
      <p:sp>
        <p:nvSpPr>
          <p:cNvPr id="10" name="Θέση υποσέλιδου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7CEDEBA1-2E33-40AF-8734-650DA2C1A42A}" type="datetimeFigureOut">
              <a:rPr lang="el-GR" smtClean="0"/>
              <a:t>27/3/2012</a:t>
            </a:fld>
            <a:endParaRPr lang="el-GR"/>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C7B5A1B6-E5AE-4741-9C28-0F7D1323C9B6}"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7CEDEBA1-2E33-40AF-8734-650DA2C1A42A}" type="datetimeFigureOut">
              <a:rPr lang="el-GR" smtClean="0"/>
              <a:t>27/3/2012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B5A1B6-E5AE-4741-9C28-0F7D1323C9B6}" type="slidenum">
              <a:rPr lang="el-GR" smtClean="0"/>
              <a:t>‹#›</a:t>
            </a:fld>
            <a:endParaRPr lang="el-GR"/>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7CEDEBA1-2E33-40AF-8734-650DA2C1A42A}" type="datetimeFigureOut">
              <a:rPr lang="el-GR" smtClean="0"/>
              <a:t>27/3/2012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7B5A1B6-E5AE-4741-9C28-0F7D1323C9B6}" type="slidenum">
              <a:rPr lang="el-GR" smtClean="0"/>
              <a:t>‹#›</a:t>
            </a:fld>
            <a:endParaRPr lang="el-GR"/>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7CEDEBA1-2E33-40AF-8734-650DA2C1A42A}" type="datetimeFigureOut">
              <a:rPr lang="el-GR" smtClean="0"/>
              <a:t>27/3/2012</a:t>
            </a:fld>
            <a:endParaRPr lang="el-GR"/>
          </a:p>
        </p:txBody>
      </p:sp>
      <p:sp>
        <p:nvSpPr>
          <p:cNvPr id="7" name="Θέση αριθμού διαφάνειας 6"/>
          <p:cNvSpPr>
            <a:spLocks noGrp="1"/>
          </p:cNvSpPr>
          <p:nvPr>
            <p:ph type="sldNum" sz="quarter" idx="11"/>
          </p:nvPr>
        </p:nvSpPr>
        <p:spPr/>
        <p:txBody>
          <a:bodyPr rtlCol="0"/>
          <a:lstStyle/>
          <a:p>
            <a:fld id="{C7B5A1B6-E5AE-4741-9C28-0F7D1323C9B6}" type="slidenum">
              <a:rPr lang="el-GR" smtClean="0"/>
              <a:t>‹#›</a:t>
            </a:fld>
            <a:endParaRPr lang="el-GR"/>
          </a:p>
        </p:txBody>
      </p:sp>
      <p:sp>
        <p:nvSpPr>
          <p:cNvPr id="8" name="Θέση υποσέλιδου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CEDEBA1-2E33-40AF-8734-650DA2C1A42A}" type="datetimeFigureOut">
              <a:rPr lang="el-GR" smtClean="0"/>
              <a:t>27/3/2012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7B5A1B6-E5AE-4741-9C28-0F7D1323C9B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7CEDEBA1-2E33-40AF-8734-650DA2C1A42A}" type="datetimeFigureOut">
              <a:rPr lang="el-GR" smtClean="0"/>
              <a:t>27/3/2012</a:t>
            </a:fld>
            <a:endParaRPr lang="el-GR"/>
          </a:p>
        </p:txBody>
      </p:sp>
      <p:sp>
        <p:nvSpPr>
          <p:cNvPr id="22" name="Θέση αριθμού διαφάνειας 21"/>
          <p:cNvSpPr>
            <a:spLocks noGrp="1"/>
          </p:cNvSpPr>
          <p:nvPr>
            <p:ph type="sldNum" sz="quarter" idx="15"/>
          </p:nvPr>
        </p:nvSpPr>
        <p:spPr/>
        <p:txBody>
          <a:bodyPr rtlCol="0"/>
          <a:lstStyle/>
          <a:p>
            <a:fld id="{C7B5A1B6-E5AE-4741-9C28-0F7D1323C9B6}" type="slidenum">
              <a:rPr lang="el-GR" smtClean="0"/>
              <a:t>‹#›</a:t>
            </a:fld>
            <a:endParaRPr lang="el-GR"/>
          </a:p>
        </p:txBody>
      </p:sp>
      <p:sp>
        <p:nvSpPr>
          <p:cNvPr id="23" name="Θέση υποσέλιδου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7CEDEBA1-2E33-40AF-8734-650DA2C1A42A}" type="datetimeFigureOut">
              <a:rPr lang="el-GR" smtClean="0"/>
              <a:t>27/3/2012</a:t>
            </a:fld>
            <a:endParaRPr lang="el-GR"/>
          </a:p>
        </p:txBody>
      </p:sp>
      <p:sp>
        <p:nvSpPr>
          <p:cNvPr id="18" name="Θέση αριθμού διαφάνειας 17"/>
          <p:cNvSpPr>
            <a:spLocks noGrp="1"/>
          </p:cNvSpPr>
          <p:nvPr>
            <p:ph type="sldNum" sz="quarter" idx="11"/>
          </p:nvPr>
        </p:nvSpPr>
        <p:spPr/>
        <p:txBody>
          <a:bodyPr rtlCol="0"/>
          <a:lstStyle/>
          <a:p>
            <a:fld id="{C7B5A1B6-E5AE-4741-9C28-0F7D1323C9B6}" type="slidenum">
              <a:rPr lang="el-GR" smtClean="0"/>
              <a:t>‹#›</a:t>
            </a:fld>
            <a:endParaRPr lang="el-GR"/>
          </a:p>
        </p:txBody>
      </p:sp>
      <p:sp>
        <p:nvSpPr>
          <p:cNvPr id="21" name="Θέση υποσέλιδου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CEDEBA1-2E33-40AF-8734-650DA2C1A42A}" type="datetimeFigureOut">
              <a:rPr lang="el-GR" smtClean="0"/>
              <a:t>27/3/2012</a:t>
            </a:fld>
            <a:endParaRPr lang="el-GR"/>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B5A1B6-E5AE-4741-9C28-0F7D1323C9B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l.wikipedia.org/w/index.php?title=%CE%88%CE%BE%CE%BF%CE%B4%CE%BF%CF%82&amp;action=edit&amp;redlink=1" TargetMode="External"/><Relationship Id="rId2" Type="http://schemas.openxmlformats.org/officeDocument/2006/relationships/hyperlink" Target="http://el.wikipedia.org/wiki/%CE%99%CE%BF%CF%85%CE%B4%CE%B1%CF%8A%CF%83%CE%BC%CF%8C%CF%82"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el.wikipedia.org/wiki/%CE%99%CE%B7%CF%83%CE%BF%CF%8D%CF%82_%CE%A7%CF%81%CE%B9%CF%83%CF%84%CF%8C%CF%82" TargetMode="External"/><Relationship Id="rId4" Type="http://schemas.openxmlformats.org/officeDocument/2006/relationships/hyperlink" Target="http://el.wikipedia.org/wiki/%CE%A0%CE%AC%CF%83%CF%87%CE%B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1">
                    <a:lumMod val="75000"/>
                  </a:schemeClr>
                </a:solidFill>
              </a:rPr>
              <a:t>Το </a:t>
            </a:r>
            <a:r>
              <a:rPr lang="el-GR" dirty="0" err="1" smtClean="0">
                <a:solidFill>
                  <a:schemeClr val="accent1">
                    <a:lumMod val="75000"/>
                  </a:schemeClr>
                </a:solidFill>
              </a:rPr>
              <a:t>Πασχα</a:t>
            </a:r>
            <a:r>
              <a:rPr lang="el-GR" dirty="0" smtClean="0">
                <a:solidFill>
                  <a:schemeClr val="accent1">
                    <a:lumMod val="75000"/>
                  </a:schemeClr>
                </a:solidFill>
              </a:rPr>
              <a:t> </a:t>
            </a:r>
            <a:endParaRPr lang="el-GR" dirty="0">
              <a:solidFill>
                <a:schemeClr val="accent1">
                  <a:lumMod val="75000"/>
                </a:schemeClr>
              </a:solidFill>
            </a:endParaRPr>
          </a:p>
        </p:txBody>
      </p:sp>
      <p:sp>
        <p:nvSpPr>
          <p:cNvPr id="3" name="Θέση περιεχομένου 2"/>
          <p:cNvSpPr>
            <a:spLocks noGrp="1"/>
          </p:cNvSpPr>
          <p:nvPr>
            <p:ph sz="quarter"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46802"/>
            <a:ext cx="6075040" cy="455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73060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1">
                    <a:lumMod val="75000"/>
                  </a:schemeClr>
                </a:solidFill>
              </a:rPr>
              <a:t>Τι </a:t>
            </a:r>
            <a:r>
              <a:rPr lang="el-GR" dirty="0" err="1" smtClean="0">
                <a:solidFill>
                  <a:schemeClr val="accent1">
                    <a:lumMod val="75000"/>
                  </a:schemeClr>
                </a:solidFill>
              </a:rPr>
              <a:t>ονομαζουμε</a:t>
            </a:r>
            <a:r>
              <a:rPr lang="el-GR" dirty="0" smtClean="0">
                <a:solidFill>
                  <a:schemeClr val="accent1">
                    <a:lumMod val="75000"/>
                  </a:schemeClr>
                </a:solidFill>
              </a:rPr>
              <a:t> </a:t>
            </a:r>
            <a:r>
              <a:rPr lang="el-GR" dirty="0" err="1" smtClean="0">
                <a:solidFill>
                  <a:schemeClr val="accent1">
                    <a:lumMod val="75000"/>
                  </a:schemeClr>
                </a:solidFill>
              </a:rPr>
              <a:t>πασχα</a:t>
            </a:r>
            <a:r>
              <a:rPr lang="el-GR" dirty="0" smtClean="0">
                <a:solidFill>
                  <a:schemeClr val="accent1">
                    <a:lumMod val="75000"/>
                  </a:schemeClr>
                </a:solidFill>
              </a:rPr>
              <a:t> !!</a:t>
            </a:r>
            <a:endParaRPr lang="el-GR" dirty="0">
              <a:solidFill>
                <a:schemeClr val="accent1">
                  <a:lumMod val="75000"/>
                </a:schemeClr>
              </a:solidFill>
            </a:endParaRPr>
          </a:p>
        </p:txBody>
      </p:sp>
      <p:sp>
        <p:nvSpPr>
          <p:cNvPr id="3" name="Θέση περιεχομένου 2"/>
          <p:cNvSpPr>
            <a:spLocks noGrp="1"/>
          </p:cNvSpPr>
          <p:nvPr>
            <p:ph sz="quarter" idx="1"/>
          </p:nvPr>
        </p:nvSpPr>
        <p:spPr/>
        <p:txBody>
          <a:bodyPr>
            <a:normAutofit fontScale="92500"/>
          </a:bodyPr>
          <a:lstStyle/>
          <a:p>
            <a:r>
              <a:rPr lang="el-GR" b="1" dirty="0"/>
              <a:t>Πάσχα</a:t>
            </a:r>
            <a:r>
              <a:rPr lang="el-GR" dirty="0"/>
              <a:t> ονομάζεται η μεγάλη γιορτή του </a:t>
            </a:r>
            <a:r>
              <a:rPr lang="el-GR" dirty="0">
                <a:hlinkClick r:id="rId2" tooltip="Ιουδαϊσμός"/>
              </a:rPr>
              <a:t>ιουδαϊσμού</a:t>
            </a:r>
            <a:r>
              <a:rPr lang="el-GR" dirty="0"/>
              <a:t> η οποία καθιερώθηκε ως ανάμνηση της </a:t>
            </a:r>
            <a:r>
              <a:rPr lang="el-GR" dirty="0">
                <a:hlinkClick r:id="rId3" tooltip="Έξοδος (δεν έχει γραφτεί ακόμα)"/>
              </a:rPr>
              <a:t>Εξόδου</a:t>
            </a:r>
            <a:r>
              <a:rPr lang="el-GR" dirty="0"/>
              <a:t>, που ελευθέρωσε τους Εβραίους από την αιγυπτιακή δουλεία.</a:t>
            </a:r>
            <a:r>
              <a:rPr lang="el-GR" baseline="30000" dirty="0">
                <a:hlinkClick r:id="rId4"/>
              </a:rPr>
              <a:t>[1]</a:t>
            </a:r>
            <a:r>
              <a:rPr lang="el-GR" dirty="0"/>
              <a:t> Μεταγενέστερα υιοθετήθηκε ως εορτασμός από τους Χριστιανούς αναφορικά με τον θυσιαστικό θάνατο και την ανάσταση του </a:t>
            </a:r>
            <a:r>
              <a:rPr lang="el-GR" dirty="0">
                <a:hlinkClick r:id="rId5" tooltip="Ιησούς Χριστός"/>
              </a:rPr>
              <a:t>Ιησού Χριστού</a:t>
            </a:r>
            <a:r>
              <a:rPr lang="el-GR" dirty="0"/>
              <a:t>.</a:t>
            </a:r>
            <a:r>
              <a:rPr lang="el-GR" baseline="30000" dirty="0">
                <a:hlinkClick r:id="rId4"/>
              </a:rPr>
              <a:t>[2]</a:t>
            </a:r>
            <a:endParaRPr lang="el-GR" dirty="0"/>
          </a:p>
          <a:p>
            <a:r>
              <a:rPr lang="el-GR" dirty="0"/>
              <a:t>Το γεγονός της απελευθέρωσης αυτής συνέβη με μια σειρά θεϊκών </a:t>
            </a:r>
            <a:r>
              <a:rPr lang="el-GR" dirty="0" err="1"/>
              <a:t>προνοιακών</a:t>
            </a:r>
            <a:r>
              <a:rPr lang="el-GR" dirty="0"/>
              <a:t> παρεμβάσεων, από τις οποίες η σημαντικότερη εκδηλώνεται τη νύχτα κατά την οποία θα εξολοθρεύονταν τα πρωτότοκα των ανθρώπων και των ζώων των Αιγυπτίων, ενώ τα σπίτια των Εβραίων θα προστατεύονταν αφού οι πόρτες τους είχαν σημαδευτεί με το αίμα του αρνιού που είχαν θυσιάσει.</a:t>
            </a:r>
            <a:r>
              <a:rPr lang="el-GR" baseline="30000" dirty="0">
                <a:hlinkClick r:id="rId4"/>
              </a:rPr>
              <a:t>[3]</a:t>
            </a:r>
            <a:endParaRPr lang="el-GR" dirty="0"/>
          </a:p>
          <a:p>
            <a:endParaRPr lang="el-GR" dirty="0"/>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210593"/>
            <a:ext cx="2008833" cy="142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97948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71400"/>
            <a:ext cx="7467600" cy="1143000"/>
          </a:xfrm>
        </p:spPr>
        <p:txBody>
          <a:bodyPr/>
          <a:lstStyle/>
          <a:p>
            <a:r>
              <a:rPr lang="el-GR" dirty="0" err="1" smtClean="0">
                <a:solidFill>
                  <a:schemeClr val="accent1">
                    <a:lumMod val="75000"/>
                  </a:schemeClr>
                </a:solidFill>
              </a:rPr>
              <a:t>Κοκκινα</a:t>
            </a:r>
            <a:r>
              <a:rPr lang="el-GR" dirty="0" smtClean="0">
                <a:solidFill>
                  <a:schemeClr val="accent1">
                    <a:lumMod val="75000"/>
                  </a:schemeClr>
                </a:solidFill>
              </a:rPr>
              <a:t> </a:t>
            </a:r>
            <a:r>
              <a:rPr lang="el-GR" dirty="0" err="1" smtClean="0">
                <a:solidFill>
                  <a:schemeClr val="accent1">
                    <a:lumMod val="75000"/>
                  </a:schemeClr>
                </a:solidFill>
              </a:rPr>
              <a:t>αυγα</a:t>
            </a:r>
            <a:r>
              <a:rPr lang="el-GR" dirty="0" smtClean="0">
                <a:solidFill>
                  <a:schemeClr val="accent1">
                    <a:lumMod val="75000"/>
                  </a:schemeClr>
                </a:solidFill>
              </a:rPr>
              <a:t> </a:t>
            </a:r>
            <a:endParaRPr lang="el-GR" dirty="0">
              <a:solidFill>
                <a:schemeClr val="accent1">
                  <a:lumMod val="75000"/>
                </a:schemeClr>
              </a:solidFill>
            </a:endParaRPr>
          </a:p>
        </p:txBody>
      </p:sp>
      <p:sp>
        <p:nvSpPr>
          <p:cNvPr id="3" name="Θέση περιεχομένου 2"/>
          <p:cNvSpPr>
            <a:spLocks noGrp="1"/>
          </p:cNvSpPr>
          <p:nvPr>
            <p:ph sz="quarter" idx="1"/>
          </p:nvPr>
        </p:nvSpPr>
        <p:spPr>
          <a:xfrm>
            <a:off x="395536" y="1052736"/>
            <a:ext cx="8064896" cy="5877272"/>
          </a:xfrm>
        </p:spPr>
        <p:txBody>
          <a:bodyPr>
            <a:normAutofit fontScale="70000" lnSpcReduction="20000"/>
          </a:bodyPr>
          <a:lstStyle/>
          <a:p>
            <a:r>
              <a:rPr lang="el-GR" dirty="0"/>
              <a:t>Σύμφωνα με την παράδοση κάθε χρόνο την Μεγάλη Πέμπτη οι νοικοκυρές ετοιμάζουν τα τσουρέκια και βάφουν αβγά με βαφές κόκκινου χρώματος. Το αβγό συμβολίζει την γονιμότητα και την δημιουργία ενώ σύμφωνα με άλλους συμβολίζει την αναγέννηση του κόσμου και την ανανέωση της </a:t>
            </a:r>
            <a:r>
              <a:rPr lang="el-GR" dirty="0" err="1"/>
              <a:t>φύσης.Το</a:t>
            </a:r>
            <a:r>
              <a:rPr lang="el-GR" dirty="0"/>
              <a:t> κόκκινο χρώμα συμβολίζει το αίμα που έχυσε ο Χριστός όταν σταυρώθηκε. Τα αβγά βάφονται την Μεγάλη Πέμπτη η οποία είναι η ημέρα του Μυστικού Δείπνου, όπου ο Χριστός πρόσφερε άρτο και κρασί ως συμβολισμό για το σώμα Του και το αίμα Του, έτοιμος να θυσιαστεί για να ελευθερώσει τον κόσμο από τα δεσμά της αμαρτίας.</a:t>
            </a:r>
          </a:p>
          <a:p>
            <a:r>
              <a:rPr lang="el-GR" dirty="0"/>
              <a:t>Σύμφωνα με μια παράδοση από την Καστοριά, όταν αναστήθηκε ο Χριστός το είπαν σε μια γυναίκα και αυτή δεν το πίστεψε και είπε. » Όταν τα αυγά που κρατώ θα γίνουν κόκκινα τότε θα αναστηθεί και ο Χριστός. Και αυτά έγιναν </a:t>
            </a:r>
            <a:r>
              <a:rPr lang="el-GR" dirty="0" err="1"/>
              <a:t>κόκκινα»Για</a:t>
            </a:r>
            <a:r>
              <a:rPr lang="el-GR" dirty="0"/>
              <a:t> μερικούς βάφονται κόκκινα σε ανάμνηση του χυμένου αίματος του Χριστού. Για άλλους το κόκκινο χρώμα είναι έκφραση χαράς για το ευτυχισμένο γεγονός της Ανάστασης του Κυρίου και συνάμα μέσο αποτρεπτικό κάθε κακού.</a:t>
            </a:r>
          </a:p>
          <a:p>
            <a:r>
              <a:rPr lang="el-GR" dirty="0"/>
              <a:t>Μέρος του εθίμου των πασχαλινών αβγών είναι και το τσούγκρισμα. Πριν την κατανάλωσή τους, ιδιαίτερα στο πασχαλινό τραπέζι, ο καθένας διαλέγει το δικό του αβγό και το τσουγκρίζει με αυτό άλλου. Όποιος έχει το αβγό που δεν έσπασε, το τσουγκρίζει στη συνέχεια με το αβγό τρίτου και ούτω καθεξής μέχρι να αναδειχθεί αυτός που έχει το πιο ισχυρό. Σύμφωνα με την παράδοση το αβγό είναι σύμβολο ζωής και όπως σπάει κατά τη διαδικασία του τσουγκρίσματος, έτσι έσπασε και ο τάφος από τον οποίο βγήκε ο Χριστός.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6632"/>
            <a:ext cx="151216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13478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1">
                    <a:lumMod val="75000"/>
                  </a:schemeClr>
                </a:solidFill>
              </a:rPr>
              <a:t>Τα </a:t>
            </a:r>
            <a:r>
              <a:rPr lang="el-GR" dirty="0" err="1" smtClean="0">
                <a:solidFill>
                  <a:schemeClr val="accent1">
                    <a:lumMod val="75000"/>
                  </a:schemeClr>
                </a:solidFill>
              </a:rPr>
              <a:t>τσουρεκια</a:t>
            </a:r>
            <a:r>
              <a:rPr lang="el-GR" dirty="0" smtClean="0">
                <a:solidFill>
                  <a:schemeClr val="accent1">
                    <a:lumMod val="75000"/>
                  </a:schemeClr>
                </a:solidFill>
              </a:rPr>
              <a:t> ! </a:t>
            </a:r>
            <a:endParaRPr lang="el-GR" dirty="0">
              <a:solidFill>
                <a:schemeClr val="accent1">
                  <a:lumMod val="75000"/>
                </a:schemeClr>
              </a:solidFill>
            </a:endParaRPr>
          </a:p>
        </p:txBody>
      </p:sp>
      <p:sp>
        <p:nvSpPr>
          <p:cNvPr id="3" name="Θέση περιεχομένου 2"/>
          <p:cNvSpPr>
            <a:spLocks noGrp="1"/>
          </p:cNvSpPr>
          <p:nvPr>
            <p:ph sz="quarter" idx="1"/>
          </p:nvPr>
        </p:nvSpPr>
        <p:spPr>
          <a:xfrm>
            <a:off x="457200" y="1340768"/>
            <a:ext cx="7467600" cy="5133184"/>
          </a:xfrm>
        </p:spPr>
        <p:txBody>
          <a:bodyPr>
            <a:normAutofit fontScale="85000" lnSpcReduction="10000"/>
          </a:bodyPr>
          <a:lstStyle/>
          <a:p>
            <a:r>
              <a:rPr lang="el-GR" dirty="0"/>
              <a:t/>
            </a:r>
            <a:br>
              <a:rPr lang="el-GR" dirty="0"/>
            </a:br>
            <a:r>
              <a:rPr lang="el-GR" dirty="0"/>
              <a:t>Το όνομα «τσουρέκι» προέρχεται από την τουρκική λέξη «</a:t>
            </a:r>
            <a:r>
              <a:rPr lang="el-GR" dirty="0" err="1"/>
              <a:t>corek</a:t>
            </a:r>
            <a:r>
              <a:rPr lang="el-GR" dirty="0"/>
              <a:t>» που αναφέρεται σε οποιοδήποτε ψωμί είναι φτιαγμένο με ζύμη που περιέχει μαγιά. Το τσουρέκι στη χριστιανική </a:t>
            </a:r>
            <a:r>
              <a:rPr lang="el-GR" dirty="0" err="1"/>
              <a:t>λατρειά</a:t>
            </a:r>
            <a:r>
              <a:rPr lang="el-GR" dirty="0"/>
              <a:t> αντιπροσωπεύει την </a:t>
            </a:r>
            <a:r>
              <a:rPr lang="el-GR" b="1" dirty="0"/>
              <a:t>ανάσταση του Χριστού,</a:t>
            </a:r>
            <a:r>
              <a:rPr lang="el-GR" dirty="0"/>
              <a:t> καθώς το αλεύρι ζωντανεύει και μεταμορφώνεται σε ψωμί. Πρωί-πρωί τη μεγάλη Πέμπτη, σε όλη την Ελλάδα, οι γυναίκες καταπιάνονται με το ζύμωμα. Ζυμώνουν με μυρωδικά τις κουλούρες της Λαμπρής και τις στολίζουν με λουρίδες από ζυμάρι και ξηρούς καρπούς. Ανάλογα με το σχήμα που τους έδιναν παλιότερα είχαν και διάφορα ονόματα. «Κοφίνια», «καλαθάκια», «δοξάρια», «</a:t>
            </a:r>
            <a:r>
              <a:rPr lang="el-GR" dirty="0" err="1"/>
              <a:t>αυγούλες</a:t>
            </a:r>
            <a:r>
              <a:rPr lang="el-GR" dirty="0"/>
              <a:t>», «</a:t>
            </a:r>
            <a:r>
              <a:rPr lang="el-GR" dirty="0" err="1"/>
              <a:t>κουτσούνες</a:t>
            </a:r>
            <a:r>
              <a:rPr lang="el-GR" dirty="0"/>
              <a:t>», «</a:t>
            </a:r>
            <a:r>
              <a:rPr lang="el-GR" dirty="0" err="1"/>
              <a:t>κουζουνάκια</a:t>
            </a:r>
            <a:r>
              <a:rPr lang="el-GR" dirty="0"/>
              <a:t>». Το σχήμα των τσουρεκιών ποικίλλει ανάλογα με τις τοπικές παραδόσεις. Το πιο γνωστό είναι φυσικά η πλεξούδα, με ή χωρίς κόκκινο αβγό. Οι πλεξούδες και οι κόμποι προέρχονται από τους ειδωλολατρικούς χρόνους ως </a:t>
            </a:r>
            <a:r>
              <a:rPr lang="el-GR" b="1" dirty="0"/>
              <a:t>σύμβολα για την απομάκρυνση των κακών πνευμάτων</a:t>
            </a:r>
            <a:r>
              <a:rPr lang="el-GR"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207" y="188640"/>
            <a:ext cx="1893937" cy="141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1412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1">
                    <a:lumMod val="75000"/>
                  </a:schemeClr>
                </a:solidFill>
              </a:rPr>
              <a:t>Η </a:t>
            </a:r>
            <a:r>
              <a:rPr lang="el-GR" dirty="0" err="1" smtClean="0">
                <a:solidFill>
                  <a:schemeClr val="accent1">
                    <a:lumMod val="75000"/>
                  </a:schemeClr>
                </a:solidFill>
              </a:rPr>
              <a:t>λαμπαδα</a:t>
            </a:r>
            <a:r>
              <a:rPr lang="el-GR" dirty="0" smtClean="0">
                <a:solidFill>
                  <a:schemeClr val="accent1">
                    <a:lumMod val="75000"/>
                  </a:schemeClr>
                </a:solidFill>
              </a:rPr>
              <a:t> που </a:t>
            </a:r>
            <a:r>
              <a:rPr lang="el-GR" dirty="0" err="1" smtClean="0">
                <a:solidFill>
                  <a:schemeClr val="accent1">
                    <a:lumMod val="75000"/>
                  </a:schemeClr>
                </a:solidFill>
              </a:rPr>
              <a:t>αναβουμε</a:t>
            </a:r>
            <a:r>
              <a:rPr lang="el-GR" dirty="0" smtClean="0">
                <a:solidFill>
                  <a:schemeClr val="accent1">
                    <a:lumMod val="75000"/>
                  </a:schemeClr>
                </a:solidFill>
              </a:rPr>
              <a:t> </a:t>
            </a:r>
            <a:endParaRPr lang="el-GR" dirty="0">
              <a:solidFill>
                <a:schemeClr val="accent1">
                  <a:lumMod val="75000"/>
                </a:schemeClr>
              </a:solidFill>
            </a:endParaRPr>
          </a:p>
        </p:txBody>
      </p:sp>
      <p:sp>
        <p:nvSpPr>
          <p:cNvPr id="3" name="Θέση περιεχομένου 2"/>
          <p:cNvSpPr>
            <a:spLocks noGrp="1"/>
          </p:cNvSpPr>
          <p:nvPr>
            <p:ph sz="quarter" idx="1"/>
          </p:nvPr>
        </p:nvSpPr>
        <p:spPr/>
        <p:txBody>
          <a:bodyPr/>
          <a:lstStyle/>
          <a:p>
            <a:r>
              <a:rPr lang="el-GR" dirty="0"/>
              <a:t>Η λαμπάδα που </a:t>
            </a:r>
            <a:r>
              <a:rPr lang="el-GR" dirty="0" smtClean="0"/>
              <a:t>κρατάμε </a:t>
            </a:r>
            <a:r>
              <a:rPr lang="el-GR" dirty="0"/>
              <a:t>το βράδυ της Ανάστασης συμβολίζει το χαρμόσυνο μήνυμα της ανάστασης, τη νίκη του φωτός έναντι του σκότους και το ξύπνημα της άνοιξης.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48354">
            <a:off x="789294" y="3867791"/>
            <a:ext cx="22288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4869">
            <a:off x="4552496" y="3717032"/>
            <a:ext cx="255395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671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chemeClr val="accent1">
                    <a:lumMod val="75000"/>
                  </a:schemeClr>
                </a:solidFill>
              </a:rPr>
              <a:t>Αρνακι</a:t>
            </a:r>
            <a:r>
              <a:rPr lang="el-GR" dirty="0" smtClean="0">
                <a:solidFill>
                  <a:schemeClr val="accent1">
                    <a:lumMod val="75000"/>
                  </a:schemeClr>
                </a:solidFill>
              </a:rPr>
              <a:t> θα σε </a:t>
            </a:r>
            <a:r>
              <a:rPr lang="el-GR" dirty="0" err="1" smtClean="0">
                <a:solidFill>
                  <a:schemeClr val="accent1">
                    <a:lumMod val="75000"/>
                  </a:schemeClr>
                </a:solidFill>
              </a:rPr>
              <a:t>φαμε</a:t>
            </a:r>
            <a:r>
              <a:rPr lang="el-GR" dirty="0" smtClean="0">
                <a:solidFill>
                  <a:schemeClr val="accent1">
                    <a:lumMod val="75000"/>
                  </a:schemeClr>
                </a:solidFill>
              </a:rPr>
              <a:t> !!</a:t>
            </a:r>
            <a:endParaRPr lang="el-GR" dirty="0">
              <a:solidFill>
                <a:schemeClr val="accent1">
                  <a:lumMod val="75000"/>
                </a:schemeClr>
              </a:solidFill>
            </a:endParaRPr>
          </a:p>
        </p:txBody>
      </p:sp>
      <p:sp>
        <p:nvSpPr>
          <p:cNvPr id="3" name="Θέση περιεχομένου 2"/>
          <p:cNvSpPr>
            <a:spLocks noGrp="1"/>
          </p:cNvSpPr>
          <p:nvPr>
            <p:ph sz="quarter" idx="1"/>
          </p:nvPr>
        </p:nvSpPr>
        <p:spPr/>
        <p:txBody>
          <a:bodyPr>
            <a:normAutofit fontScale="92500"/>
          </a:bodyPr>
          <a:lstStyle/>
          <a:p>
            <a:r>
              <a:rPr lang="el-GR" b="1" dirty="0"/>
              <a:t>Σύμφωνα με το βιβλίο της Εξόδου στην Παλαιά Διαθήκη,</a:t>
            </a:r>
            <a:r>
              <a:rPr lang="el-GR" dirty="0"/>
              <a:t> η δέκατη και τελευταία πληγή που επεφύλαξε ο Θεός στους Αιγύπτιους, για τις οποίες είχε προειδοποιήσει ο Μωυσής τον Φαραώ, ώστε να πειστεί και να επιτρέψει την έξοδο, ήταν </a:t>
            </a:r>
            <a:r>
              <a:rPr lang="el-GR" b="1" dirty="0"/>
              <a:t>η θανάτωση από Άγγελο Κυρίου όλων των πρωτότοκων γιων των Αιγυπτίων, </a:t>
            </a:r>
            <a:r>
              <a:rPr lang="el-GR" dirty="0"/>
              <a:t>αλλά και των πρωτότοκων ζώων τους. </a:t>
            </a:r>
            <a:r>
              <a:rPr lang="el-GR" b="1" dirty="0"/>
              <a:t>Κάθε εβραϊκή οικογένεια έπρεπε να θυσιάσει ένα νεαρό αρνάκι ή κατσικάκι,</a:t>
            </a:r>
            <a:r>
              <a:rPr lang="el-GR" dirty="0"/>
              <a:t> χρονιάρικο, για να ευλογηθεί από το θεό όλο το κοπάδι. Το σφάγιο πρέπει να ήταν αρσενικό και αρτιμελές, δεν έπρεπε να σπάσει κανένα κόκαλο και με το αίμα του έβαφαν παραδοσιακά τις πόρτες των σπιτιών, ώστε να αναγνωρίζει ο Άγγελος τα εβραϊκά σπίτια και να μη σπέρνει το θάνατο…</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206" y="116632"/>
            <a:ext cx="1998619" cy="150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550" y="476673"/>
            <a:ext cx="1528250" cy="1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9841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r>
              <a:rPr lang="el-GR" dirty="0" smtClean="0">
                <a:solidFill>
                  <a:schemeClr val="accent1">
                    <a:lumMod val="75000"/>
                  </a:schemeClr>
                </a:solidFill>
              </a:rPr>
              <a:t>ΕΥΧΑΡΙΣΤΟΥΜΕ ΠΟΥ ΜΑΣ ΠΑΡΑΚΟΥΛΟΥΘΗΣΑΤΕ !! </a:t>
            </a:r>
          </a:p>
          <a:p>
            <a:r>
              <a:rPr lang="el-GR" dirty="0" smtClean="0">
                <a:solidFill>
                  <a:srgbClr val="FF3399"/>
                </a:solidFill>
              </a:rPr>
              <a:t>ΜΑΡΙΑ</a:t>
            </a:r>
          </a:p>
          <a:p>
            <a:r>
              <a:rPr lang="el-GR" dirty="0" smtClean="0">
                <a:solidFill>
                  <a:schemeClr val="bg2">
                    <a:lumMod val="75000"/>
                  </a:schemeClr>
                </a:solidFill>
              </a:rPr>
              <a:t>ΚΑΙ</a:t>
            </a:r>
            <a:r>
              <a:rPr lang="el-GR" dirty="0" smtClean="0"/>
              <a:t> </a:t>
            </a:r>
          </a:p>
          <a:p>
            <a:r>
              <a:rPr lang="el-GR" dirty="0" smtClean="0">
                <a:solidFill>
                  <a:srgbClr val="66FF33"/>
                </a:solidFill>
              </a:rPr>
              <a:t>ΤΑΝΙΑ</a:t>
            </a:r>
            <a:r>
              <a:rPr lang="el-GR" dirty="0" smtClean="0"/>
              <a:t> !</a:t>
            </a:r>
            <a:endParaRPr lang="el-GR" dirty="0"/>
          </a:p>
        </p:txBody>
      </p:sp>
    </p:spTree>
    <p:extLst>
      <p:ext uri="{BB962C8B-B14F-4D97-AF65-F5344CB8AC3E}">
        <p14:creationId xmlns:p14="http://schemas.microsoft.com/office/powerpoint/2010/main" val="422606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TotalTime>
  <Words>567</Words>
  <Application>Microsoft Office PowerPoint</Application>
  <PresentationFormat>Προβολή στην οθόνη (4:3)</PresentationFormat>
  <Paragraphs>18</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Προεξοχή</vt:lpstr>
      <vt:lpstr>Το Πασχα </vt:lpstr>
      <vt:lpstr>Τι ονομαζουμε πασχα !!</vt:lpstr>
      <vt:lpstr>Κοκκινα αυγα </vt:lpstr>
      <vt:lpstr>Τα τσουρεκια ! </vt:lpstr>
      <vt:lpstr>Η λαμπαδα που αναβουμε </vt:lpstr>
      <vt:lpstr>Αρνακι θα σε φαμε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Πασχα</dc:title>
  <dc:creator>sxoleio</dc:creator>
  <cp:lastModifiedBy>sxoleio</cp:lastModifiedBy>
  <cp:revision>4</cp:revision>
  <dcterms:created xsi:type="dcterms:W3CDTF">2012-03-27T05:18:47Z</dcterms:created>
  <dcterms:modified xsi:type="dcterms:W3CDTF">2012-03-27T05:51:53Z</dcterms:modified>
</cp:coreProperties>
</file>