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C40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7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2DEDCA1-EEA9-43AB-A9E6-D5E20CCCC488}" type="datetimeFigureOut">
              <a:rPr lang="el-GR" smtClean="0"/>
              <a:t>28/3/2012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932577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2DEDCA1-EEA9-43AB-A9E6-D5E20CCCC488}" type="datetimeFigureOut">
              <a:rPr lang="el-GR" smtClean="0"/>
              <a:t>28/3/2012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992350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2DEDCA1-EEA9-43AB-A9E6-D5E20CCCC488}" type="datetimeFigureOut">
              <a:rPr lang="el-GR" smtClean="0"/>
              <a:t>28/3/2012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3284119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2DEDCA1-EEA9-43AB-A9E6-D5E20CCCC488}" type="datetimeFigureOut">
              <a:rPr lang="el-GR" smtClean="0"/>
              <a:t>28/3/2012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210412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2DEDCA1-EEA9-43AB-A9E6-D5E20CCCC488}" type="datetimeFigureOut">
              <a:rPr lang="el-GR" smtClean="0"/>
              <a:t>28/3/2012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1678094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2DEDCA1-EEA9-43AB-A9E6-D5E20CCCC488}" type="datetimeFigureOut">
              <a:rPr lang="el-GR" smtClean="0"/>
              <a:t>28/3/2012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42678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2DEDCA1-EEA9-43AB-A9E6-D5E20CCCC488}" type="datetimeFigureOut">
              <a:rPr lang="el-GR" smtClean="0"/>
              <a:t>28/3/2012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2309041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2DEDCA1-EEA9-43AB-A9E6-D5E20CCCC488}" type="datetimeFigureOut">
              <a:rPr lang="el-GR" smtClean="0"/>
              <a:t>28/3/2012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1688342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2DEDCA1-EEA9-43AB-A9E6-D5E20CCCC488}" type="datetimeFigureOut">
              <a:rPr lang="el-GR" smtClean="0"/>
              <a:t>28/3/2012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2580621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2DEDCA1-EEA9-43AB-A9E6-D5E20CCCC488}" type="datetimeFigureOut">
              <a:rPr lang="el-GR" smtClean="0"/>
              <a:t>28/3/2012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1599294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2DEDCA1-EEA9-43AB-A9E6-D5E20CCCC488}" type="datetimeFigureOut">
              <a:rPr lang="el-GR" smtClean="0"/>
              <a:t>28/3/2012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CC70114-FA4B-4FDD-9BDB-48BAC18CEB2F}" type="slidenum">
              <a:rPr lang="el-GR" smtClean="0"/>
              <a:t>‹#›</a:t>
            </a:fld>
            <a:endParaRPr lang="el-GR"/>
          </a:p>
        </p:txBody>
      </p:sp>
    </p:spTree>
    <p:extLst>
      <p:ext uri="{BB962C8B-B14F-4D97-AF65-F5344CB8AC3E}">
        <p14:creationId xmlns:p14="http://schemas.microsoft.com/office/powerpoint/2010/main" val="3344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DEDCA1-EEA9-43AB-A9E6-D5E20CCCC488}" type="datetimeFigureOut">
              <a:rPr lang="el-GR" smtClean="0"/>
              <a:t>28/3/2012</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C70114-FA4B-4FDD-9BDB-48BAC18CEB2F}" type="slidenum">
              <a:rPr lang="el-GR" smtClean="0"/>
              <a:t>‹#›</a:t>
            </a:fld>
            <a:endParaRPr lang="el-GR"/>
          </a:p>
        </p:txBody>
      </p:sp>
    </p:spTree>
    <p:extLst>
      <p:ext uri="{BB962C8B-B14F-4D97-AF65-F5344CB8AC3E}">
        <p14:creationId xmlns:p14="http://schemas.microsoft.com/office/powerpoint/2010/main" val="2744024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09" y="0"/>
            <a:ext cx="9144000" cy="6899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ctrTitle"/>
          </p:nvPr>
        </p:nvSpPr>
        <p:spPr>
          <a:xfrm>
            <a:off x="611560" y="260648"/>
            <a:ext cx="7772400" cy="1470025"/>
          </a:xfrm>
        </p:spPr>
        <p:txBody>
          <a:bodyPr/>
          <a:lstStyle/>
          <a:p>
            <a:r>
              <a:rPr lang="el-GR" dirty="0" smtClean="0">
                <a:solidFill>
                  <a:srgbClr val="FF0000"/>
                </a:solidFill>
              </a:rPr>
              <a:t>25η ΜΑΡΤΙΟΥ</a:t>
            </a:r>
            <a:r>
              <a:rPr lang="el-GR" dirty="0" smtClean="0"/>
              <a:t>	</a:t>
            </a:r>
            <a:endParaRPr lang="el-GR" dirty="0"/>
          </a:p>
        </p:txBody>
      </p:sp>
      <p:sp>
        <p:nvSpPr>
          <p:cNvPr id="3" name="Υπότιτλος 2"/>
          <p:cNvSpPr>
            <a:spLocks noGrp="1"/>
          </p:cNvSpPr>
          <p:nvPr>
            <p:ph type="subTitle" idx="1"/>
          </p:nvPr>
        </p:nvSpPr>
        <p:spPr>
          <a:xfrm>
            <a:off x="1403648" y="1340768"/>
            <a:ext cx="6400800" cy="5328592"/>
          </a:xfrm>
        </p:spPr>
        <p:txBody>
          <a:bodyPr>
            <a:noAutofit/>
          </a:bodyPr>
          <a:lstStyle/>
          <a:p>
            <a:r>
              <a:rPr lang="el-GR" sz="1400" dirty="0" smtClean="0">
                <a:solidFill>
                  <a:srgbClr val="FF0000"/>
                </a:solidFill>
              </a:rPr>
              <a:t>Η Ελληνική επανάσταση του 1821 υπήρξε ο αγώνας για απελευθέρωση των Ελλήνων από την οθωμανική καταπίεση. Ήταν η τελευταία από μια σειρά εξεγέρσεων που άρχισαν από τον 15ο αιώνα. Προετοιμάστηκε από την Φιλική Εταιρία τα μέλη της οποίας δημιούργησαν επαναστατικές εστίες από την Μολδοβλαχία μέχρι την Κρήτη. Στην επιτυχία της συνέβαλε και το κίνημα του Ελληνικού Διαφωτισμού που αναπτύχθηκε από τον 18ο αιώνα. Στις περιοχές που επαναστάτησαν συγκαταλέγονται η Πελοπόννησος, η Στερεά Ελλάδα, τα περισσότερα νησιά του Αιγαίου, η Κρήτη, περιοχές της Ηπείρου και της Θεσσαλίας, περιοχές της Μακεδονίας και η Κύπρος. Παρά την προσπάθεια καταστολής από τη πλευρά του Σουλτάνου, η επανάσταση κατάφερε να επιζήσει οδηγώντας μετά από μία σειρά διεθνών συνθηκών μεταξύ 1827 και 1832 στη δημιουργία ανεξάρτητου ελληνικού κράτους.</a:t>
            </a:r>
          </a:p>
          <a:p>
            <a:r>
              <a:rPr lang="el-GR" sz="1400" dirty="0" smtClean="0">
                <a:solidFill>
                  <a:srgbClr val="FF0000"/>
                </a:solidFill>
              </a:rPr>
              <a:t> </a:t>
            </a:r>
          </a:p>
          <a:p>
            <a:r>
              <a:rPr lang="el-GR" sz="1400" dirty="0" smtClean="0">
                <a:solidFill>
                  <a:srgbClr val="FF0000"/>
                </a:solidFill>
              </a:rPr>
              <a:t>Η Ελληνική επανάσταση υπήρξε από τα σημαντικότερα γεγονότα του 19ου αιώνα. Διαδραμάτισε σημαντικό ρόλο στις εξελίξεις της Δυτικής Ευρώπης, προκάλεσε τη διάλυση της Ιεράς Συμμαχίας, ενέπνευσε διανοούμενους και καλλιτέχνες της δύσης και γέννησε το κίνημα του Φιλελληνισμού.</a:t>
            </a:r>
          </a:p>
          <a:p>
            <a:r>
              <a:rPr lang="el-GR" sz="1400" dirty="0" smtClean="0">
                <a:solidFill>
                  <a:srgbClr val="FF0000"/>
                </a:solidFill>
              </a:rPr>
              <a:t> </a:t>
            </a:r>
          </a:p>
          <a:p>
            <a:r>
              <a:rPr lang="el-GR" sz="1400" dirty="0" smtClean="0">
                <a:solidFill>
                  <a:srgbClr val="FF0000"/>
                </a:solidFill>
              </a:rPr>
              <a:t>Η περίοδος είναι ευρέως γνωστή στην σύγχρονη Ελλάδα με τον όρο "επανάσταση του 21", και η επέτειος εορτασμού της έναρξής της είναι η 25η Μαρτίου, ημέρα επίσημης αργίας για το Ελληνικό κράτος.</a:t>
            </a:r>
          </a:p>
          <a:p>
            <a:endParaRPr lang="el-GR" sz="1400" dirty="0">
              <a:solidFill>
                <a:srgbClr val="3C40D6"/>
              </a:solidFill>
            </a:endParaRPr>
          </a:p>
        </p:txBody>
      </p:sp>
    </p:spTree>
    <p:extLst>
      <p:ext uri="{BB962C8B-B14F-4D97-AF65-F5344CB8AC3E}">
        <p14:creationId xmlns:p14="http://schemas.microsoft.com/office/powerpoint/2010/main" val="10676691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mph" presetSubtype="0" fill="hold" nodeType="clickEffect">
                                  <p:stCondLst>
                                    <p:cond delay="0"/>
                                  </p:stCondLst>
                                  <p:iterate type="lt">
                                    <p:tmPct val="10000"/>
                                  </p:iterate>
                                  <p:childTnLst>
                                    <p:animMotion origin="layout" path="M 0.0 0.0 L 0.0 -0.07213" pathEditMode="relative" ptsTypes="">
                                      <p:cBhvr>
                                        <p:cTn id="11" dur="250" accel="50000" decel="50000" autoRev="1" fill="hold">
                                          <p:stCondLst>
                                            <p:cond delay="0"/>
                                          </p:stCondLst>
                                        </p:cTn>
                                        <p:tgtEl>
                                          <p:spTgt spid="3">
                                            <p:txEl>
                                              <p:pRg st="0" end="0"/>
                                            </p:txEl>
                                          </p:spTgt>
                                        </p:tgtEl>
                                        <p:attrNameLst>
                                          <p:attrName>ppt_x</p:attrName>
                                          <p:attrName>ppt_y</p:attrName>
                                        </p:attrNameLst>
                                      </p:cBhvr>
                                    </p:animMotion>
                                    <p:animRot by="1500000">
                                      <p:cBhvr>
                                        <p:cTn id="12" dur="125" fill="hold">
                                          <p:stCondLst>
                                            <p:cond delay="0"/>
                                          </p:stCondLst>
                                        </p:cTn>
                                        <p:tgtEl>
                                          <p:spTgt spid="3">
                                            <p:txEl>
                                              <p:pRg st="0" end="0"/>
                                            </p:txEl>
                                          </p:spTgt>
                                        </p:tgtEl>
                                        <p:attrNameLst>
                                          <p:attrName>r</p:attrName>
                                        </p:attrNameLst>
                                      </p:cBhvr>
                                    </p:animRot>
                                    <p:animRot by="-1500000">
                                      <p:cBhvr>
                                        <p:cTn id="13" dur="125" fill="hold">
                                          <p:stCondLst>
                                            <p:cond delay="125"/>
                                          </p:stCondLst>
                                        </p:cTn>
                                        <p:tgtEl>
                                          <p:spTgt spid="3">
                                            <p:txEl>
                                              <p:pRg st="0" end="0"/>
                                            </p:txEl>
                                          </p:spTgt>
                                        </p:tgtEl>
                                        <p:attrNameLst>
                                          <p:attrName>r</p:attrName>
                                        </p:attrNameLst>
                                      </p:cBhvr>
                                    </p:animRot>
                                    <p:animRot by="-1500000">
                                      <p:cBhvr>
                                        <p:cTn id="14" dur="125" fill="hold">
                                          <p:stCondLst>
                                            <p:cond delay="250"/>
                                          </p:stCondLst>
                                        </p:cTn>
                                        <p:tgtEl>
                                          <p:spTgt spid="3">
                                            <p:txEl>
                                              <p:pRg st="0" end="0"/>
                                            </p:txEl>
                                          </p:spTgt>
                                        </p:tgtEl>
                                        <p:attrNameLst>
                                          <p:attrName>r</p:attrName>
                                        </p:attrNameLst>
                                      </p:cBhvr>
                                    </p:animRot>
                                    <p:animRot by="1500000">
                                      <p:cBhvr>
                                        <p:cTn id="15" dur="125" fill="hold">
                                          <p:stCondLst>
                                            <p:cond delay="375"/>
                                          </p:stCondLst>
                                        </p:cTn>
                                        <p:tgtEl>
                                          <p:spTgt spid="3">
                                            <p:txEl>
                                              <p:pRg st="0" end="0"/>
                                            </p:txEl>
                                          </p:spTgt>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10" presetClass="emph" presetSubtype="0" fill="hold" nodeType="clickEffect">
                                  <p:stCondLst>
                                    <p:cond delay="0"/>
                                  </p:stCondLst>
                                  <p:childTnLst>
                                    <p:anim calcmode="discrete" valueType="str">
                                      <p:cBhvr override="childStyle">
                                        <p:cTn id="19" dur="2000" fill="hold"/>
                                        <p:tgtEl>
                                          <p:spTgt spid="3">
                                            <p:txEl>
                                              <p:pRg st="2" end="2"/>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par>
                                <p:cTn id="20" presetID="10" presetClass="emph" presetSubtype="0" fill="hold" nodeType="withEffect">
                                  <p:stCondLst>
                                    <p:cond delay="0"/>
                                  </p:stCondLst>
                                  <p:childTnLst>
                                    <p:anim calcmode="discrete" valueType="str">
                                      <p:cBhvr override="childStyle">
                                        <p:cTn id="21" dur="2000" fill="hold"/>
                                        <p:tgtEl>
                                          <p:spTgt spid="3">
                                            <p:txEl>
                                              <p:pRg st="3" end="3"/>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par>
                                <p:cTn id="22" presetID="10" presetClass="emph" presetSubtype="0" fill="hold" nodeType="withEffect">
                                  <p:stCondLst>
                                    <p:cond delay="0"/>
                                  </p:stCondLst>
                                  <p:childTnLst>
                                    <p:anim calcmode="discrete" valueType="str">
                                      <p:cBhvr override="childStyle">
                                        <p:cTn id="23" dur="2000" fill="hold"/>
                                        <p:tgtEl>
                                          <p:spTgt spid="3">
                                            <p:txEl>
                                              <p:pRg st="4" end="4"/>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6"/>
            <a:ext cx="9144000" cy="6885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ctrTitle"/>
          </p:nvPr>
        </p:nvSpPr>
        <p:spPr>
          <a:xfrm>
            <a:off x="467544" y="188640"/>
            <a:ext cx="7772400" cy="1470025"/>
          </a:xfrm>
        </p:spPr>
        <p:txBody>
          <a:bodyPr/>
          <a:lstStyle/>
          <a:p>
            <a:r>
              <a:rPr lang="el-GR" dirty="0" smtClean="0"/>
              <a:t>Οδυσσέας Ανδρούτσος</a:t>
            </a:r>
            <a:endParaRPr lang="el-GR" dirty="0"/>
          </a:p>
        </p:txBody>
      </p:sp>
      <p:sp>
        <p:nvSpPr>
          <p:cNvPr id="3" name="Υπότιτλος 2"/>
          <p:cNvSpPr>
            <a:spLocks noGrp="1"/>
          </p:cNvSpPr>
          <p:nvPr>
            <p:ph type="subTitle" idx="1"/>
          </p:nvPr>
        </p:nvSpPr>
        <p:spPr>
          <a:xfrm>
            <a:off x="1371600" y="1700808"/>
            <a:ext cx="6400800" cy="5040560"/>
          </a:xfrm>
        </p:spPr>
        <p:txBody>
          <a:bodyPr>
            <a:normAutofit fontScale="40000" lnSpcReduction="20000"/>
          </a:bodyPr>
          <a:lstStyle/>
          <a:p>
            <a:r>
              <a:rPr lang="el-GR" sz="3500" dirty="0" smtClean="0">
                <a:solidFill>
                  <a:srgbClr val="FFFF00"/>
                </a:solidFill>
              </a:rPr>
              <a:t>Ο Οδυσσέας Ανδρούτσος γεννήθηκε τον Δεκέμβριο του 1790 κατά μία άποψη στην Πρέβεζα, και κατά δεύτερη άποψη στην Ιθάκη και δολοφονήθηκε με ξυλοδαρμό στην Ακρόπολη των Αθηνών στις 5 </a:t>
            </a:r>
            <a:r>
              <a:rPr lang="el-GR" sz="4000" dirty="0" smtClean="0">
                <a:solidFill>
                  <a:srgbClr val="FFFF00"/>
                </a:solidFill>
              </a:rPr>
              <a:t>Ιουνίου</a:t>
            </a:r>
            <a:r>
              <a:rPr lang="el-GR" sz="3500" dirty="0" smtClean="0">
                <a:solidFill>
                  <a:srgbClr val="FFFF00"/>
                </a:solidFill>
              </a:rPr>
              <a:t> του 1825[4], [5]. Ήταν επιφανής αγωνιστής οπλαρχηγός της Επανάστασης του 1821 και γιος του οπλαρχηγού Ανδρούτσου. Ο πατέρας του, ο οποίος επονομάστηκε και «Λιοντάρι της Ρούμελης» εξαιτίας της αντρειοσύνης που επέδειξε, ήταν ο Ανδρέας Ανδρούτσος από τις </a:t>
            </a:r>
            <a:r>
              <a:rPr lang="el-GR" sz="3500" dirty="0" err="1" smtClean="0">
                <a:solidFill>
                  <a:srgbClr val="FFFF00"/>
                </a:solidFill>
              </a:rPr>
              <a:t>Λιβανάτες</a:t>
            </a:r>
            <a:r>
              <a:rPr lang="el-GR" sz="3500" dirty="0" smtClean="0">
                <a:solidFill>
                  <a:srgbClr val="FFFF00"/>
                </a:solidFill>
              </a:rPr>
              <a:t> Φθιώτιδας προερχόμενος από ιταλική οικογένεια ευγενών της Ζακύνθου. Το όνομα της οικογένειας (ιταλ. </a:t>
            </a:r>
            <a:r>
              <a:rPr lang="el-GR" sz="3500" dirty="0" err="1" smtClean="0">
                <a:solidFill>
                  <a:srgbClr val="FFFF00"/>
                </a:solidFill>
              </a:rPr>
              <a:t>Andruzzo</a:t>
            </a:r>
            <a:r>
              <a:rPr lang="el-GR" sz="3500" dirty="0" smtClean="0">
                <a:solidFill>
                  <a:srgbClr val="FFFF00"/>
                </a:solidFill>
              </a:rPr>
              <a:t>) αναφέρεται στο περίφημο Λίμπρο </a:t>
            </a:r>
            <a:r>
              <a:rPr lang="el-GR" sz="3500" dirty="0" err="1" smtClean="0">
                <a:solidFill>
                  <a:srgbClr val="FFFF00"/>
                </a:solidFill>
              </a:rPr>
              <a:t>ντ'Όρο</a:t>
            </a:r>
            <a:r>
              <a:rPr lang="el-GR" sz="3500" dirty="0" smtClean="0">
                <a:solidFill>
                  <a:srgbClr val="FFFF00"/>
                </a:solidFill>
              </a:rPr>
              <a:t> του νησιού, και μητέρα του ήταν η Ακριβή </a:t>
            </a:r>
            <a:r>
              <a:rPr lang="el-GR" sz="3500" dirty="0" err="1" smtClean="0">
                <a:solidFill>
                  <a:srgbClr val="FFFF00"/>
                </a:solidFill>
              </a:rPr>
              <a:t>Τσαρλαμπά</a:t>
            </a:r>
            <a:r>
              <a:rPr lang="el-GR" sz="3500" dirty="0" smtClean="0">
                <a:solidFill>
                  <a:srgbClr val="FFFF00"/>
                </a:solidFill>
              </a:rPr>
              <a:t>, από την Πρέβεζα. [6]. Επίσης ως προς το έτος γεννήσεως, κατ’ άλλους, ο Οδυσσέας Ανδρούτσος γεννήθηκε μεταξύ των ετών 1788-1790. </a:t>
            </a:r>
            <a:r>
              <a:rPr lang="el-GR" sz="3500" dirty="0" err="1" smtClean="0">
                <a:solidFill>
                  <a:srgbClr val="FFFF00"/>
                </a:solidFill>
              </a:rPr>
              <a:t>Οπως</a:t>
            </a:r>
            <a:r>
              <a:rPr lang="el-GR" sz="3500" dirty="0" smtClean="0">
                <a:solidFill>
                  <a:srgbClr val="FFFF00"/>
                </a:solidFill>
              </a:rPr>
              <a:t> προαναφέρθηκε, ο Οδυσσέας Ανδρούτσος, είναι γιός του Ανδρέα </a:t>
            </a:r>
            <a:r>
              <a:rPr lang="el-GR" sz="3500" dirty="0" err="1" smtClean="0">
                <a:solidFill>
                  <a:srgbClr val="FFFF00"/>
                </a:solidFill>
              </a:rPr>
              <a:t>Βερούτσου</a:t>
            </a:r>
            <a:r>
              <a:rPr lang="el-GR" sz="3500" dirty="0" smtClean="0">
                <a:solidFill>
                  <a:srgbClr val="FFFF00"/>
                </a:solidFill>
              </a:rPr>
              <a:t> και της Ακριβής </a:t>
            </a:r>
            <a:r>
              <a:rPr lang="el-GR" sz="3500" dirty="0" err="1" smtClean="0">
                <a:solidFill>
                  <a:srgbClr val="FFFF00"/>
                </a:solidFill>
              </a:rPr>
              <a:t>Τσαρλαμπά</a:t>
            </a:r>
            <a:r>
              <a:rPr lang="el-GR" sz="3500" dirty="0" smtClean="0">
                <a:solidFill>
                  <a:srgbClr val="FFFF00"/>
                </a:solidFill>
              </a:rPr>
              <a:t>. Γεννήθηκε μεταξύ 1788 και 1790 κατά μία άποψη </a:t>
            </a:r>
            <a:r>
              <a:rPr lang="el-GR" sz="3500" dirty="0" err="1" smtClean="0">
                <a:solidFill>
                  <a:srgbClr val="FFFF00"/>
                </a:solidFill>
              </a:rPr>
              <a:t>στήν</a:t>
            </a:r>
            <a:r>
              <a:rPr lang="el-GR" sz="3500" dirty="0" smtClean="0">
                <a:solidFill>
                  <a:srgbClr val="FFFF00"/>
                </a:solidFill>
              </a:rPr>
              <a:t> Ιθάκη και κατά δεύτερη άποψη </a:t>
            </a:r>
            <a:r>
              <a:rPr lang="el-GR" sz="3500" dirty="0" err="1" smtClean="0">
                <a:solidFill>
                  <a:srgbClr val="FFFF00"/>
                </a:solidFill>
              </a:rPr>
              <a:t>στήν</a:t>
            </a:r>
            <a:r>
              <a:rPr lang="el-GR" sz="3500" dirty="0" smtClean="0">
                <a:solidFill>
                  <a:srgbClr val="FFFF00"/>
                </a:solidFill>
              </a:rPr>
              <a:t> Πρέβεζα. Ο πατέρας του, ο οποίος είχε λάβει μέρος στην επανάσταση του Λάμπρου Κατσώνη, συνελήφθη από τους Βενετούς, παραδόθηκε </a:t>
            </a:r>
            <a:r>
              <a:rPr lang="el-GR" sz="3500" dirty="0" err="1" smtClean="0">
                <a:solidFill>
                  <a:srgbClr val="FFFF00"/>
                </a:solidFill>
              </a:rPr>
              <a:t>στούς</a:t>
            </a:r>
            <a:r>
              <a:rPr lang="el-GR" sz="3500" dirty="0" smtClean="0">
                <a:solidFill>
                  <a:srgbClr val="FFFF00"/>
                </a:solidFill>
              </a:rPr>
              <a:t> Τούρκους και αποκεφαλίστηκε το 1797 στην Κωνσταντινούπολη με αποτέλεσμα ο μικρός γιος του, Οδυσσέας Ανδρούτσος, να μείνει ορφανός σε ηλικία 7 ετών. Η χήρα μητέρα του Οδυσσέα Ακριβή </a:t>
            </a:r>
            <a:r>
              <a:rPr lang="el-GR" sz="3500" dirty="0" err="1" smtClean="0">
                <a:solidFill>
                  <a:srgbClr val="FFFF00"/>
                </a:solidFill>
              </a:rPr>
              <a:t>Τσαρλαμπά</a:t>
            </a:r>
            <a:r>
              <a:rPr lang="el-GR" sz="3500" dirty="0" smtClean="0">
                <a:solidFill>
                  <a:srgbClr val="FFFF00"/>
                </a:solidFill>
              </a:rPr>
              <a:t> μετακόμισε το έτος 1797 στη Λευκάδα και μεταξύ των ετών 1798-1800 ο μικρός Οδυσσέας Ανδρούτσος έκανε παρέα με το γνωστό μετέπειτα ποιητή Ιωάννη Ζαμπέλιο [21]. Τον επόμενο χρόνο 1798 έγινε η Μάχη της Νικόπολης και ο Χαλασμός της Πρέβεζας από τον Αλή Πασά </a:t>
            </a:r>
            <a:r>
              <a:rPr lang="el-GR" sz="3500" dirty="0" err="1" smtClean="0">
                <a:solidFill>
                  <a:srgbClr val="FFFF00"/>
                </a:solidFill>
              </a:rPr>
              <a:t>Τεπελενλή</a:t>
            </a:r>
            <a:r>
              <a:rPr lang="el-GR" sz="3500" dirty="0" smtClean="0">
                <a:solidFill>
                  <a:srgbClr val="FFFF00"/>
                </a:solidFill>
              </a:rPr>
              <a:t> και ο μικρός Οδυσσέας και η μητέρα του Ακριβή </a:t>
            </a:r>
            <a:r>
              <a:rPr lang="el-GR" sz="3500" dirty="0" err="1" smtClean="0">
                <a:solidFill>
                  <a:srgbClr val="FFFF00"/>
                </a:solidFill>
              </a:rPr>
              <a:t>Τσαρλαμπά</a:t>
            </a:r>
            <a:r>
              <a:rPr lang="el-GR" sz="3500" dirty="0" smtClean="0">
                <a:solidFill>
                  <a:srgbClr val="FFFF00"/>
                </a:solidFill>
              </a:rPr>
              <a:t> διασώθηκαν γιατί είχαν καταφύγει στη Λευκάδα. Αργότερα επέστρεψαν στην Πρέβεζα όπου και έζησε μέχρι το 1806</a:t>
            </a:r>
            <a:r>
              <a:rPr lang="el-GR" dirty="0" smtClean="0">
                <a:solidFill>
                  <a:srgbClr val="FFFF00"/>
                </a:solidFill>
              </a:rPr>
              <a:t>.</a:t>
            </a:r>
            <a:endParaRPr lang="el-GR" dirty="0">
              <a:solidFill>
                <a:srgbClr val="FFFF00"/>
              </a:solidFill>
            </a:endParaRPr>
          </a:p>
        </p:txBody>
      </p:sp>
    </p:spTree>
    <p:extLst>
      <p:ext uri="{BB962C8B-B14F-4D97-AF65-F5344CB8AC3E}">
        <p14:creationId xmlns:p14="http://schemas.microsoft.com/office/powerpoint/2010/main" val="26677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55" y="-16863"/>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ctrTitle"/>
          </p:nvPr>
        </p:nvSpPr>
        <p:spPr>
          <a:xfrm>
            <a:off x="467544" y="548680"/>
            <a:ext cx="7772400" cy="1470025"/>
          </a:xfrm>
        </p:spPr>
        <p:txBody>
          <a:bodyPr/>
          <a:lstStyle/>
          <a:p>
            <a:r>
              <a:rPr lang="el-GR" dirty="0" smtClean="0"/>
              <a:t>Γεώργιος </a:t>
            </a:r>
            <a:r>
              <a:rPr lang="el-GR" dirty="0" err="1" smtClean="0"/>
              <a:t>Καραϊσκακης</a:t>
            </a:r>
            <a:endParaRPr lang="el-GR" dirty="0"/>
          </a:p>
        </p:txBody>
      </p:sp>
      <p:sp>
        <p:nvSpPr>
          <p:cNvPr id="3" name="Υπότιτλος 2"/>
          <p:cNvSpPr>
            <a:spLocks noGrp="1"/>
          </p:cNvSpPr>
          <p:nvPr>
            <p:ph type="subTitle" idx="1"/>
          </p:nvPr>
        </p:nvSpPr>
        <p:spPr>
          <a:xfrm>
            <a:off x="1187624" y="2204864"/>
            <a:ext cx="6400800" cy="4176464"/>
          </a:xfrm>
        </p:spPr>
        <p:txBody>
          <a:bodyPr>
            <a:normAutofit/>
          </a:bodyPr>
          <a:lstStyle/>
          <a:p>
            <a:r>
              <a:rPr lang="el-GR" sz="1600" dirty="0" smtClean="0">
                <a:solidFill>
                  <a:srgbClr val="C00000"/>
                </a:solidFill>
              </a:rPr>
              <a:t>Ο Γεώργιος Καραϊσκάκης ή </a:t>
            </a:r>
            <a:r>
              <a:rPr lang="el-GR" sz="1600" dirty="0" err="1" smtClean="0">
                <a:solidFill>
                  <a:srgbClr val="C00000"/>
                </a:solidFill>
              </a:rPr>
              <a:t>Καραΐσκος</a:t>
            </a:r>
            <a:r>
              <a:rPr lang="el-GR" sz="1600" dirty="0" smtClean="0">
                <a:solidFill>
                  <a:srgbClr val="C00000"/>
                </a:solidFill>
              </a:rPr>
              <a:t> ήταν Έλληνας επαναστάτης, αρχικά υπήρξε σπουδαίος </a:t>
            </a:r>
            <a:r>
              <a:rPr lang="el-GR" sz="1600" dirty="0" err="1" smtClean="0">
                <a:solidFill>
                  <a:srgbClr val="C00000"/>
                </a:solidFill>
              </a:rPr>
              <a:t>αρματωλός</a:t>
            </a:r>
            <a:r>
              <a:rPr lang="el-GR" sz="1600" dirty="0" smtClean="0">
                <a:solidFill>
                  <a:srgbClr val="C00000"/>
                </a:solidFill>
              </a:rPr>
              <a:t> και στη συνέχεια κατέστη στρατηγός της Επανάστασης του 1821. Το επίθετό του είναι υποκοριστικό του </a:t>
            </a:r>
            <a:r>
              <a:rPr lang="el-GR" sz="1600" dirty="0" err="1" smtClean="0">
                <a:solidFill>
                  <a:srgbClr val="C00000"/>
                </a:solidFill>
              </a:rPr>
              <a:t>Καραΐσκος</a:t>
            </a:r>
            <a:r>
              <a:rPr lang="el-GR" sz="1600" dirty="0" smtClean="0">
                <a:solidFill>
                  <a:srgbClr val="C00000"/>
                </a:solidFill>
              </a:rPr>
              <a:t> όπου απαντάται ως οικογενειακό επώνυμο στις επαρχίες Βάλτου, Καρπενησίου, Φαρσάλων, Καρδίτσας, Βόνιτσας κ.α. Κατά μια εκδοχή το οφείλει στον πιθανολογούμενο πατέρα του, τον αρματολό Δημήτριο </a:t>
            </a:r>
            <a:r>
              <a:rPr lang="el-GR" sz="1600" dirty="0" err="1" smtClean="0">
                <a:solidFill>
                  <a:srgbClr val="C00000"/>
                </a:solidFill>
              </a:rPr>
              <a:t>Καραΐσκο</a:t>
            </a:r>
            <a:r>
              <a:rPr lang="el-GR" sz="1600" dirty="0" smtClean="0">
                <a:solidFill>
                  <a:srgbClr val="C00000"/>
                </a:solidFill>
              </a:rPr>
              <a:t>. Σύμφωνα με άλλη εκδοχή «το όνομα Καραϊσκάκης αποτελεί σύνθεση από τη λέξη καρά (μαύρος στα Τούρκικα) και ίσκα, εξαιτίας του αψίκορου χαρακτήρα του». Γεννήθηκε σε μια σπηλιά πλησίον του χωριού </a:t>
            </a:r>
            <a:r>
              <a:rPr lang="el-GR" sz="1600" dirty="0" err="1" smtClean="0">
                <a:solidFill>
                  <a:srgbClr val="C00000"/>
                </a:solidFill>
              </a:rPr>
              <a:t>Μαυρομάτι</a:t>
            </a:r>
            <a:r>
              <a:rPr lang="el-GR" sz="1600" dirty="0" smtClean="0">
                <a:solidFill>
                  <a:srgbClr val="C00000"/>
                </a:solidFill>
              </a:rPr>
              <a:t>  Καρδίτσας  το 1782, νόθος γιος της Ζωής </a:t>
            </a:r>
            <a:r>
              <a:rPr lang="el-GR" sz="1600" dirty="0" err="1" smtClean="0">
                <a:solidFill>
                  <a:srgbClr val="C00000"/>
                </a:solidFill>
              </a:rPr>
              <a:t>Διμισκή</a:t>
            </a:r>
            <a:r>
              <a:rPr lang="el-GR" sz="1600" dirty="0" smtClean="0">
                <a:solidFill>
                  <a:srgbClr val="C00000"/>
                </a:solidFill>
              </a:rPr>
              <a:t> ή </a:t>
            </a:r>
            <a:r>
              <a:rPr lang="el-GR" sz="1600" dirty="0" err="1" smtClean="0">
                <a:solidFill>
                  <a:srgbClr val="C00000"/>
                </a:solidFill>
              </a:rPr>
              <a:t>Ντιμισκή</a:t>
            </a:r>
            <a:r>
              <a:rPr lang="el-GR" sz="1600" dirty="0" smtClean="0">
                <a:solidFill>
                  <a:srgbClr val="C00000"/>
                </a:solidFill>
              </a:rPr>
              <a:t>, από τη </a:t>
            </a:r>
            <a:r>
              <a:rPr lang="el-GR" sz="1600" dirty="0" err="1" smtClean="0">
                <a:solidFill>
                  <a:srgbClr val="C00000"/>
                </a:solidFill>
              </a:rPr>
              <a:t>Σκουληκα</a:t>
            </a:r>
            <a:r>
              <a:rPr lang="el-GR" sz="1600" dirty="0" smtClean="0">
                <a:solidFill>
                  <a:srgbClr val="C00000"/>
                </a:solidFill>
              </a:rPr>
              <a:t> </a:t>
            </a:r>
            <a:r>
              <a:rPr lang="el-GR" sz="1600" dirty="0" err="1" smtClean="0">
                <a:solidFill>
                  <a:srgbClr val="C00000"/>
                </a:solidFill>
              </a:rPr>
              <a:t>ριά</a:t>
            </a:r>
            <a:r>
              <a:rPr lang="el-GR" sz="1600" dirty="0" smtClean="0">
                <a:solidFill>
                  <a:srgbClr val="C00000"/>
                </a:solidFill>
              </a:rPr>
              <a:t>  </a:t>
            </a:r>
            <a:r>
              <a:rPr lang="el-GR" sz="1600" dirty="0" err="1" smtClean="0">
                <a:solidFill>
                  <a:srgbClr val="C00000"/>
                </a:solidFill>
              </a:rPr>
              <a:t>Αρτας</a:t>
            </a:r>
            <a:r>
              <a:rPr lang="el-GR" sz="1600" dirty="0" smtClean="0">
                <a:solidFill>
                  <a:srgbClr val="C00000"/>
                </a:solidFill>
              </a:rPr>
              <a:t>, ανιψιάς του αρματολού των Ραδοβυζίων Γώγου </a:t>
            </a:r>
            <a:r>
              <a:rPr lang="el-GR" sz="1600" dirty="0" err="1" smtClean="0">
                <a:solidFill>
                  <a:srgbClr val="C00000"/>
                </a:solidFill>
              </a:rPr>
              <a:t>Μπακόλα</a:t>
            </a:r>
            <a:r>
              <a:rPr lang="el-GR" sz="1600" dirty="0" smtClean="0">
                <a:solidFill>
                  <a:srgbClr val="C00000"/>
                </a:solidFill>
              </a:rPr>
              <a:t>. Η μητέρα του, μετά τον θάνατο του Ιωάννη </a:t>
            </a:r>
            <a:r>
              <a:rPr lang="el-GR" sz="1600" dirty="0" err="1" smtClean="0">
                <a:solidFill>
                  <a:srgbClr val="C00000"/>
                </a:solidFill>
              </a:rPr>
              <a:t>Μαυροματιώτη</a:t>
            </a:r>
            <a:r>
              <a:rPr lang="el-GR" sz="1600" dirty="0" smtClean="0">
                <a:solidFill>
                  <a:srgbClr val="C00000"/>
                </a:solidFill>
              </a:rPr>
              <a:t>, που ήταν ο πρώτος σύζυγός της, έγινε καλόγρια (γι' αυτό και του έμεινε η προσωνυμία «ο γιος της καλογριάς»). Για την ταυτότητα του πατέρα του δεν υπάρχει βεβαιότητα. Θεωρείται πιθανότερο ότι ήταν ο αρματολός του Βάλτου Δημήτριος </a:t>
            </a:r>
            <a:r>
              <a:rPr lang="el-GR" sz="1600" dirty="0" err="1" smtClean="0">
                <a:solidFill>
                  <a:srgbClr val="C00000"/>
                </a:solidFill>
              </a:rPr>
              <a:t>Καραΐσκος</a:t>
            </a:r>
            <a:r>
              <a:rPr lang="el-GR" sz="1400" dirty="0" smtClean="0">
                <a:solidFill>
                  <a:srgbClr val="C00000"/>
                </a:solidFill>
              </a:rPr>
              <a:t>.</a:t>
            </a:r>
            <a:endParaRPr lang="el-GR" sz="1400" dirty="0">
              <a:solidFill>
                <a:srgbClr val="C00000"/>
              </a:solidFill>
            </a:endParaRPr>
          </a:p>
        </p:txBody>
      </p:sp>
    </p:spTree>
    <p:extLst>
      <p:ext uri="{BB962C8B-B14F-4D97-AF65-F5344CB8AC3E}">
        <p14:creationId xmlns:p14="http://schemas.microsoft.com/office/powerpoint/2010/main" val="1204772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nodeType="clickEffect">
                                  <p:stCondLst>
                                    <p:cond delay="0"/>
                                  </p:stCondLst>
                                  <p:childTnLst>
                                    <p:animClr clrSpc="hsl" dir="cw">
                                      <p:cBhvr override="childStyle">
                                        <p:cTn id="6" dur="500" fill="hold"/>
                                        <p:tgtEl>
                                          <p:spTgt spid="3">
                                            <p:txEl>
                                              <p:pRg st="0" end="0"/>
                                            </p:txEl>
                                          </p:spTgt>
                                        </p:tgtEl>
                                        <p:attrNameLst>
                                          <p:attrName>style.color</p:attrName>
                                        </p:attrNameLst>
                                      </p:cBhvr>
                                      <p:by>
                                        <p:hsl h="0" s="-70588" l="0"/>
                                      </p:by>
                                    </p:animClr>
                                    <p:animClr clrSpc="hsl" dir="cw">
                                      <p:cBhvr>
                                        <p:cTn id="7" dur="500" fill="hold"/>
                                        <p:tgtEl>
                                          <p:spTgt spid="3">
                                            <p:txEl>
                                              <p:pRg st="0" end="0"/>
                                            </p:txEl>
                                          </p:spTgt>
                                        </p:tgtEl>
                                        <p:attrNameLst>
                                          <p:attrName>fillcolor</p:attrName>
                                        </p:attrNameLst>
                                      </p:cBhvr>
                                      <p:by>
                                        <p:hsl h="0" s="-70588" l="0"/>
                                      </p:by>
                                    </p:animClr>
                                    <p:animClr clrSpc="hsl" dir="cw">
                                      <p:cBhvr>
                                        <p:cTn id="8" dur="500" fill="hold"/>
                                        <p:tgtEl>
                                          <p:spTgt spid="3">
                                            <p:txEl>
                                              <p:pRg st="0" end="0"/>
                                            </p:txEl>
                                          </p:spTgt>
                                        </p:tgtEl>
                                        <p:attrNameLst>
                                          <p:attrName>stroke.color</p:attrName>
                                        </p:attrNameLst>
                                      </p:cBhvr>
                                      <p:by>
                                        <p:hsl h="0" s="-70588" l="0"/>
                                      </p:by>
                                    </p:animClr>
                                    <p:set>
                                      <p:cBhvr>
                                        <p:cTn id="9" dur="500" fill="hold"/>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grpId="0" nodeType="clickEffect">
                                  <p:stCondLst>
                                    <p:cond delay="0"/>
                                  </p:stCondLst>
                                  <p:childTnLst>
                                    <p:anim calcmode="lin" valueType="num">
                                      <p:cBhvr>
                                        <p:cTn id="13" dur="500"/>
                                        <p:tgtEl>
                                          <p:spTgt spid="2"/>
                                        </p:tgtEl>
                                        <p:attrNameLst>
                                          <p:attrName>ppt_w</p:attrName>
                                        </p:attrNameLst>
                                      </p:cBhvr>
                                      <p:tavLst>
                                        <p:tav tm="0">
                                          <p:val>
                                            <p:strVal val="ppt_w"/>
                                          </p:val>
                                        </p:tav>
                                        <p:tav tm="100000">
                                          <p:val>
                                            <p:fltVal val="0"/>
                                          </p:val>
                                        </p:tav>
                                      </p:tavLst>
                                    </p:anim>
                                    <p:anim calcmode="lin" valueType="num">
                                      <p:cBhvr>
                                        <p:cTn id="14" dur="500"/>
                                        <p:tgtEl>
                                          <p:spTgt spid="2"/>
                                        </p:tgtEl>
                                        <p:attrNameLst>
                                          <p:attrName>ppt_h</p:attrName>
                                        </p:attrNameLst>
                                      </p:cBhvr>
                                      <p:tavLst>
                                        <p:tav tm="0">
                                          <p:val>
                                            <p:strVal val="ppt_h"/>
                                          </p:val>
                                        </p:tav>
                                        <p:tav tm="100000">
                                          <p:val>
                                            <p:fltVal val="0"/>
                                          </p:val>
                                        </p:tav>
                                      </p:tavLst>
                                    </p:anim>
                                    <p:animEffect transition="out" filter="fade">
                                      <p:cBhvr>
                                        <p:cTn id="15" dur="500"/>
                                        <p:tgtEl>
                                          <p:spTgt spid="2"/>
                                        </p:tgtEl>
                                      </p:cBhvr>
                                    </p:animEffect>
                                    <p:set>
                                      <p:cBhvr>
                                        <p:cTn id="16"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ctrTitle"/>
          </p:nvPr>
        </p:nvSpPr>
        <p:spPr>
          <a:xfrm>
            <a:off x="683568" y="188640"/>
            <a:ext cx="7772400" cy="1470025"/>
          </a:xfrm>
        </p:spPr>
        <p:txBody>
          <a:bodyPr/>
          <a:lstStyle/>
          <a:p>
            <a:r>
              <a:rPr lang="el-GR" dirty="0" smtClean="0"/>
              <a:t>Θεόδωρος Κολοκοτρώνης</a:t>
            </a:r>
            <a:endParaRPr lang="el-GR" dirty="0"/>
          </a:p>
        </p:txBody>
      </p:sp>
      <p:sp>
        <p:nvSpPr>
          <p:cNvPr id="3" name="Υπότιτλος 2"/>
          <p:cNvSpPr>
            <a:spLocks noGrp="1"/>
          </p:cNvSpPr>
          <p:nvPr>
            <p:ph type="subTitle" idx="1"/>
          </p:nvPr>
        </p:nvSpPr>
        <p:spPr>
          <a:xfrm>
            <a:off x="1371600" y="1340768"/>
            <a:ext cx="6400800" cy="5400600"/>
          </a:xfrm>
        </p:spPr>
        <p:txBody>
          <a:bodyPr>
            <a:normAutofit fontScale="92500"/>
          </a:bodyPr>
          <a:lstStyle/>
          <a:p>
            <a:r>
              <a:rPr lang="el-GR" sz="1400" dirty="0" smtClean="0">
                <a:solidFill>
                  <a:schemeClr val="bg1"/>
                </a:solidFill>
              </a:rPr>
              <a:t>Ο Θεόδωρος Κολοκοτρώνης (3 Απριλίου 1770 - 4 Φεβρουαρίου 1843) ήταν Έλληνας κλέφτης, καπετάνιος, στρατηγός με πρωταγωνιστικό ρόλο στην Επανάσταση του 1821, πολιτικός, αρχηγός κόμματος, πληρεξούσιος, σύμβουλος της Επικράτειας. Έμεινε γνωστός και ως Γέρος του Μοριά. Προερχόταν από φημισμένη οικογένεια </a:t>
            </a:r>
            <a:r>
              <a:rPr lang="el-GR" sz="1400" dirty="0" err="1" smtClean="0">
                <a:solidFill>
                  <a:schemeClr val="bg1"/>
                </a:solidFill>
              </a:rPr>
              <a:t>κλεφταρματολών</a:t>
            </a:r>
            <a:r>
              <a:rPr lang="el-GR" sz="1400" dirty="0" smtClean="0">
                <a:solidFill>
                  <a:schemeClr val="bg1"/>
                </a:solidFill>
              </a:rPr>
              <a:t>. Το επώνυμο της οικογένειάς του αρχικά ήταν </a:t>
            </a:r>
            <a:r>
              <a:rPr lang="el-GR" sz="1400" dirty="0" err="1" smtClean="0">
                <a:solidFill>
                  <a:schemeClr val="bg1"/>
                </a:solidFill>
              </a:rPr>
              <a:t>Τσεργίνης</a:t>
            </a:r>
            <a:r>
              <a:rPr lang="el-GR" sz="1400" dirty="0" smtClean="0">
                <a:solidFill>
                  <a:schemeClr val="bg1"/>
                </a:solidFill>
              </a:rPr>
              <a:t>. Αργότερα, σύμφωνα με την οικογενειακή παράδοση που διηγείται ο ίδιος ο Θεόδωρος Κολοκοτρώνης, ο παππούς του, Γιάννης </a:t>
            </a:r>
            <a:r>
              <a:rPr lang="el-GR" sz="1400" dirty="0" err="1" smtClean="0">
                <a:solidFill>
                  <a:schemeClr val="bg1"/>
                </a:solidFill>
              </a:rPr>
              <a:t>Μπότσικας</a:t>
            </a:r>
            <a:r>
              <a:rPr lang="el-GR" sz="1400" dirty="0" smtClean="0">
                <a:solidFill>
                  <a:schemeClr val="bg1"/>
                </a:solidFill>
              </a:rPr>
              <a:t> (</a:t>
            </a:r>
            <a:r>
              <a:rPr lang="el-GR" sz="1400" dirty="0" err="1" smtClean="0">
                <a:solidFill>
                  <a:schemeClr val="bg1"/>
                </a:solidFill>
              </a:rPr>
              <a:t>Τσεργίνης</a:t>
            </a:r>
            <a:r>
              <a:rPr lang="el-GR" sz="1400" dirty="0" smtClean="0">
                <a:solidFill>
                  <a:schemeClr val="bg1"/>
                </a:solidFill>
              </a:rPr>
              <a:t>), υιοθέτησε το «Κολοκοτρώνης» ως οικογενειακό όνομα, σαν μετάφραση του αρβανίτικου παρωνυμίου "</a:t>
            </a:r>
            <a:r>
              <a:rPr lang="el-GR" sz="1400" dirty="0" err="1" smtClean="0">
                <a:solidFill>
                  <a:schemeClr val="bg1"/>
                </a:solidFill>
              </a:rPr>
              <a:t>Μπιθεκούρας</a:t>
            </a:r>
            <a:r>
              <a:rPr lang="el-GR" sz="1400" dirty="0" smtClean="0">
                <a:solidFill>
                  <a:schemeClr val="bg1"/>
                </a:solidFill>
              </a:rPr>
              <a:t>" που του αποδόθηκε από κάποιον Αρβανίτη[1]. Ο Κολοκοτρώνης γεννήθηκε στο </a:t>
            </a:r>
            <a:r>
              <a:rPr lang="el-GR" sz="1400" dirty="0" err="1" smtClean="0">
                <a:solidFill>
                  <a:schemeClr val="bg1"/>
                </a:solidFill>
              </a:rPr>
              <a:t>Ραμαβούνι</a:t>
            </a:r>
            <a:r>
              <a:rPr lang="el-GR" sz="1400" dirty="0" smtClean="0">
                <a:solidFill>
                  <a:schemeClr val="bg1"/>
                </a:solidFill>
              </a:rPr>
              <a:t> της Μεσσηνίας, καταγόταν από το </a:t>
            </a:r>
            <a:r>
              <a:rPr lang="el-GR" sz="1400" dirty="0" err="1" smtClean="0">
                <a:solidFill>
                  <a:schemeClr val="bg1"/>
                </a:solidFill>
              </a:rPr>
              <a:t>Λιμποβίσι</a:t>
            </a:r>
            <a:r>
              <a:rPr lang="el-GR" sz="1400" dirty="0" smtClean="0">
                <a:solidFill>
                  <a:schemeClr val="bg1"/>
                </a:solidFill>
              </a:rPr>
              <a:t> της Καρύταινας και πέρασε τα παιδικά του χρόνια στην </a:t>
            </a:r>
            <a:r>
              <a:rPr lang="el-GR" sz="1400" dirty="0" err="1" smtClean="0">
                <a:solidFill>
                  <a:schemeClr val="bg1"/>
                </a:solidFill>
              </a:rPr>
              <a:t>Αλωνίσταινα</a:t>
            </a:r>
            <a:r>
              <a:rPr lang="el-GR" sz="1400" dirty="0" smtClean="0">
                <a:solidFill>
                  <a:schemeClr val="bg1"/>
                </a:solidFill>
              </a:rPr>
              <a:t> της Αρκαδίας που ήταν τόπος καταγωγής της μητέρας του, </a:t>
            </a:r>
            <a:r>
              <a:rPr lang="el-GR" sz="1400" dirty="0" err="1" smtClean="0">
                <a:solidFill>
                  <a:schemeClr val="bg1"/>
                </a:solidFill>
              </a:rPr>
              <a:t>Ζαμπία</a:t>
            </a:r>
            <a:r>
              <a:rPr lang="el-GR" sz="1400" dirty="0" smtClean="0">
                <a:solidFill>
                  <a:schemeClr val="bg1"/>
                </a:solidFill>
              </a:rPr>
              <a:t> </a:t>
            </a:r>
            <a:r>
              <a:rPr lang="el-GR" sz="1400" dirty="0" err="1" smtClean="0">
                <a:solidFill>
                  <a:schemeClr val="bg1"/>
                </a:solidFill>
              </a:rPr>
              <a:t>Κωτσάκη</a:t>
            </a:r>
            <a:r>
              <a:rPr lang="el-GR" sz="1400" dirty="0" smtClean="0">
                <a:solidFill>
                  <a:schemeClr val="bg1"/>
                </a:solidFill>
              </a:rPr>
              <a:t> (εκεί κατέφυγαν οι δυο τους μετά τον θάνατο του πατέρα). Ο πατέρας του Θεόδωρου, Κωνσταντής Κολοκοτρώνης, πήρε μέρος στην ένοπλη εξέγερση που υποκινήθηκε από την Αικατερίνη Β' της Ρωσίας το 1770 και σκοτώθηκε μαζί με δύο αδελφούς και τον φημισμένο </a:t>
            </a:r>
            <a:r>
              <a:rPr lang="el-GR" sz="1400" dirty="0" err="1" smtClean="0">
                <a:solidFill>
                  <a:schemeClr val="bg1"/>
                </a:solidFill>
              </a:rPr>
              <a:t>Παναγιώταρο</a:t>
            </a:r>
            <a:r>
              <a:rPr lang="el-GR" sz="1400" dirty="0" smtClean="0">
                <a:solidFill>
                  <a:schemeClr val="bg1"/>
                </a:solidFill>
              </a:rPr>
              <a:t> στον πύργο της </a:t>
            </a:r>
            <a:r>
              <a:rPr lang="el-GR" sz="1400" dirty="0" err="1" smtClean="0">
                <a:solidFill>
                  <a:schemeClr val="bg1"/>
                </a:solidFill>
              </a:rPr>
              <a:t>Καστάνιτσας</a:t>
            </a:r>
            <a:r>
              <a:rPr lang="el-GR" sz="1400" dirty="0" smtClean="0">
                <a:solidFill>
                  <a:schemeClr val="bg1"/>
                </a:solidFill>
              </a:rPr>
              <a:t> από τους Τούρκους. Ο Θεόδωρος Κολοκοτρώνης εισχώρησε στα σώματα των κλεφτών της Πελοποννήσου και στα 15 του έγινε καπετάνιος. Έχοντας αποκτήσει πείρα και στη θάλασσα ως κουρσάρος, το 1805 πήρε μέρος στις ναυτικές επιχειρήσεις του ρωσικού στόλου κατά τον </a:t>
            </a:r>
            <a:r>
              <a:rPr lang="el-GR" sz="1400" dirty="0" err="1" smtClean="0">
                <a:solidFill>
                  <a:schemeClr val="bg1"/>
                </a:solidFill>
              </a:rPr>
              <a:t>Ρωσοτουρκικό</a:t>
            </a:r>
            <a:r>
              <a:rPr lang="el-GR" sz="1400" dirty="0" smtClean="0">
                <a:solidFill>
                  <a:schemeClr val="bg1"/>
                </a:solidFill>
              </a:rPr>
              <a:t> πόλεμο. Τον Ιανουάριο του 1806 και ενώ βρισκόταν στην Πελοπόννησο βγήκε διάταγμα δίωξής του. Αποτέλεσμα αυτού ήταν να ακολουθήσει πολύμηνη περιπετειώδης και δραματική καταδίωξή του από τους Τούρκους σε πολλά χωριά και πόλεις της Πελοποννήσου. Κατάφερε - μαχόμενος - να διαφύγει τελικά με πλοιάριο, φεύγοντας από περιοχή στα ανατολικά του Λακωνικού κόλπου και περνώντας στα </a:t>
            </a:r>
            <a:r>
              <a:rPr lang="el-GR" sz="1400" dirty="0" err="1" smtClean="0">
                <a:solidFill>
                  <a:schemeClr val="bg1"/>
                </a:solidFill>
              </a:rPr>
              <a:t>ρωσοκρατούμενα</a:t>
            </a:r>
            <a:r>
              <a:rPr lang="el-GR" sz="1400" dirty="0" smtClean="0">
                <a:solidFill>
                  <a:schemeClr val="bg1"/>
                </a:solidFill>
              </a:rPr>
              <a:t> Κύθηρα με ενδιάμεση στάση στην Ελαφόνησο λόγω κακοκαιρίας. Από το 1810 υπηρέτησε στο ελληνικό στρατιωτικό σώμα του αγγλικού στρατού στη Ζάκυνθο και τιμήθηκε με τον βαθμό του ταγματάρχη για τη δράση του εναντίον των Γάλλων.</a:t>
            </a:r>
            <a:endParaRPr lang="el-GR" sz="1400" dirty="0">
              <a:solidFill>
                <a:schemeClr val="bg1"/>
              </a:solidFill>
            </a:endParaRPr>
          </a:p>
        </p:txBody>
      </p:sp>
    </p:spTree>
    <p:extLst>
      <p:ext uri="{BB962C8B-B14F-4D97-AF65-F5344CB8AC3E}">
        <p14:creationId xmlns:p14="http://schemas.microsoft.com/office/powerpoint/2010/main" val="3680004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7" presetClass="emph" presetSubtype="0" fill="remove" nodeType="clickEffect">
                                  <p:stCondLst>
                                    <p:cond delay="0"/>
                                  </p:stCondLst>
                                  <p:childTnLst>
                                    <p:animClr clrSpc="rgb" dir="cw">
                                      <p:cBhvr override="childStyle">
                                        <p:cTn id="14" dur="250" autoRev="1" fill="remove"/>
                                        <p:tgtEl>
                                          <p:spTgt spid="3">
                                            <p:txEl>
                                              <p:pRg st="0" end="0"/>
                                            </p:txEl>
                                          </p:spTgt>
                                        </p:tgtEl>
                                        <p:attrNameLst>
                                          <p:attrName>style.color</p:attrName>
                                        </p:attrNameLst>
                                      </p:cBhvr>
                                      <p:to>
                                        <a:schemeClr val="bg1"/>
                                      </p:to>
                                    </p:animClr>
                                    <p:animClr clrSpc="rgb" dir="cw">
                                      <p:cBhvr>
                                        <p:cTn id="15" dur="250" autoRev="1" fill="remove"/>
                                        <p:tgtEl>
                                          <p:spTgt spid="3">
                                            <p:txEl>
                                              <p:pRg st="0" end="0"/>
                                            </p:txEl>
                                          </p:spTgt>
                                        </p:tgtEl>
                                        <p:attrNameLst>
                                          <p:attrName>fillcolor</p:attrName>
                                        </p:attrNameLst>
                                      </p:cBhvr>
                                      <p:to>
                                        <a:schemeClr val="bg1"/>
                                      </p:to>
                                    </p:animClr>
                                    <p:set>
                                      <p:cBhvr>
                                        <p:cTn id="16" dur="250" autoRev="1" fill="remove"/>
                                        <p:tgtEl>
                                          <p:spTgt spid="3">
                                            <p:txEl>
                                              <p:pRg st="0" end="0"/>
                                            </p:txEl>
                                          </p:spTgt>
                                        </p:tgtEl>
                                        <p:attrNameLst>
                                          <p:attrName>fill.type</p:attrName>
                                        </p:attrNameLst>
                                      </p:cBhvr>
                                      <p:to>
                                        <p:strVal val="solid"/>
                                      </p:to>
                                    </p:set>
                                    <p:set>
                                      <p:cBhvr>
                                        <p:cTn id="17" dur="250" autoRev="1" fill="remove"/>
                                        <p:tgtEl>
                                          <p:spTgt spid="3">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35" y="-16470"/>
            <a:ext cx="9144000"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Τίτλος 1"/>
          <p:cNvSpPr>
            <a:spLocks noGrp="1"/>
          </p:cNvSpPr>
          <p:nvPr>
            <p:ph type="ctrTitle"/>
          </p:nvPr>
        </p:nvSpPr>
        <p:spPr>
          <a:xfrm>
            <a:off x="611560" y="332656"/>
            <a:ext cx="7772400" cy="1470025"/>
          </a:xfrm>
        </p:spPr>
        <p:txBody>
          <a:bodyPr/>
          <a:lstStyle/>
          <a:p>
            <a:r>
              <a:rPr lang="el-GR" dirty="0" smtClean="0"/>
              <a:t>Λασκαρίνα Μπουμπουλίνα</a:t>
            </a:r>
            <a:endParaRPr lang="el-GR" dirty="0"/>
          </a:p>
        </p:txBody>
      </p:sp>
      <p:sp>
        <p:nvSpPr>
          <p:cNvPr id="3" name="Υπότιτλος 2"/>
          <p:cNvSpPr>
            <a:spLocks noGrp="1"/>
          </p:cNvSpPr>
          <p:nvPr>
            <p:ph type="subTitle" idx="1"/>
          </p:nvPr>
        </p:nvSpPr>
        <p:spPr>
          <a:xfrm>
            <a:off x="1482000" y="1400182"/>
            <a:ext cx="6330360" cy="5457818"/>
          </a:xfrm>
        </p:spPr>
        <p:txBody>
          <a:bodyPr>
            <a:normAutofit fontScale="47500" lnSpcReduction="20000"/>
          </a:bodyPr>
          <a:lstStyle/>
          <a:p>
            <a:r>
              <a:rPr lang="el-GR" dirty="0">
                <a:solidFill>
                  <a:srgbClr val="00B050"/>
                </a:solidFill>
              </a:rPr>
              <a:t>Η Λασκαρίνα Μπούμπουλη ( όπως ήταν το κανονικό της όνομα, Πινότση στο πατρικό της) είχε καταγωγή από την Ύδρα. Γεννήθηκε μέσα στις φυλακές της Κωνσταντινούπολης στις 11 Μαΐου του 1771 όταν η μητέρα της Σκεύω επισκέφτηκε τον φυλακισμένο από τους Τούρκους και ετοιμοθάνατο άντρα της, Σταυριανό Πινότση. Μετά τον θάνατο του Πινότση στη φυλακή, μητέρα και κόρη επιστρέφουν στην Ύδρα. Αργότερα η μητέρα της Λασκαρίνας παντρεύεται για δεύτερη φορά με τον Σπετσιώτη καπετάνιο Δημήτριο Λαζάρου ή </a:t>
            </a:r>
            <a:r>
              <a:rPr lang="el-GR" dirty="0" smtClean="0">
                <a:solidFill>
                  <a:srgbClr val="00B050"/>
                </a:solidFill>
              </a:rPr>
              <a:t>Ορλόφ </a:t>
            </a:r>
            <a:r>
              <a:rPr lang="el-GR" dirty="0">
                <a:solidFill>
                  <a:srgbClr val="00B050"/>
                </a:solidFill>
              </a:rPr>
              <a:t>(το Ορλώφ παρατσούκλι της εποχής λόγω της συμμετοχής του στα Ορλωφικά) και έτσι η Λασκαρίνα εγκαταστάθηκε πλέον στις Σπέτσες. Η Λασκαρίνα έκανε δυο γάμους, τον πρώτο στα 17 της χρόνια με τον Δημήτριο Γιάννουζα και τον δεύτερο στα 30 της με τον Δημήτριο Μπούμπουλη. Και οι δυο όμως σύζυγοί της, Σπετσιώτες καπεταναίοι, σκοτώθηκαν σε ναυμαχίες με πειρατές. Από τον Μπούμπουλη πήρε και το όνομα και έγινε γνωστή ως «Μπουμπουλίνα» Το 1811, όταν πέθανε ο δεύτερος σύζυγός της, η Μπουμπουλίνα ήταν 40 ετών πια, χήρεψε για δεύτερη φορά, είχε επτά παιδιά και τεράστια περιουσία την οποία είχε κληρονομήσει από τους συζύγους της, έχοντας υπό την κατοχή της πλοία, γη και χρήματα (τα μετρητά που είχε κληρονομήσει από τον Μπούμπουλη ήταν πάνω από 300.000 τάλαρα[1]). Κατάφερε να αυξήσει την περιουσία της με σωστή διαχείριση και εμπορικές δραστηριότητες. Αρχικά έγινε συνέταιρος σε αρκετά πλοία ενώ αργότερα κατασκεύασε τρία δικά της, το ένα από τα οποία με το όνομα Αγαμέμνων έγινε πασίγνωστο και ήταν το πρώτο και μεγαλύτερο ελληνικό πολεμικό πλοίο κατά τη διάρκεια της Ελληνικής Επανάστασης του 1821, μήκους 48 πήχεων και έχοντας 18 κανόνια, η ναυπήγηση του οποίου κόστισε 75.000 τάλαρα. Το όνομα αυτό το έδωσε στη ναυαρχίδα της από τον ομηρικό βασιλιά των Μυκηνών, Αγαμέμνονα, που οδήγησε τους Έλληνες στον Τρωικό πόλεμο. Αυτό δείχνει πόσο τιμούσε η Μπουμπουλίνα την ελληνική ιστορική της κληρονομιά και τι συμβόλιζε το όνομα του πλοίου </a:t>
            </a:r>
            <a:r>
              <a:rPr lang="el-GR" dirty="0" smtClean="0">
                <a:solidFill>
                  <a:srgbClr val="00B050"/>
                </a:solidFill>
              </a:rPr>
              <a:t>της</a:t>
            </a:r>
            <a:r>
              <a:rPr lang="el-GR" dirty="0" smtClean="0"/>
              <a:t>.</a:t>
            </a:r>
            <a:endParaRPr lang="el-GR" dirty="0"/>
          </a:p>
        </p:txBody>
      </p:sp>
    </p:spTree>
    <p:extLst>
      <p:ext uri="{BB962C8B-B14F-4D97-AF65-F5344CB8AC3E}">
        <p14:creationId xmlns:p14="http://schemas.microsoft.com/office/powerpoint/2010/main" val="701830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3">
                                            <p:txEl>
                                              <p:pRg st="0" end="0"/>
                                            </p:txEl>
                                          </p:spTgt>
                                        </p:tgtEl>
                                        <p:attrNameLst>
                                          <p:attrName>style.opacity</p:attrName>
                                        </p:attrNameLst>
                                      </p:cBhvr>
                                      <p:to>
                                        <p:strVal val="0.5"/>
                                      </p:to>
                                    </p:set>
                                    <p:animEffect filter="image" prLst="opacity: 0.5">
                                      <p:cBhvr rctx="IE">
                                        <p:cTn id="12" dur="indefinite"/>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Υπότιτλος 2"/>
          <p:cNvSpPr>
            <a:spLocks noGrp="1"/>
          </p:cNvSpPr>
          <p:nvPr>
            <p:ph type="subTitle" idx="1"/>
          </p:nvPr>
        </p:nvSpPr>
        <p:spPr>
          <a:xfrm>
            <a:off x="2339752" y="4509120"/>
            <a:ext cx="6400800" cy="6120680"/>
          </a:xfrm>
        </p:spPr>
        <p:txBody>
          <a:bodyPr>
            <a:normAutofit/>
          </a:bodyPr>
          <a:lstStyle/>
          <a:p>
            <a:r>
              <a:rPr lang="el-GR" sz="4000" dirty="0" smtClean="0">
                <a:solidFill>
                  <a:srgbClr val="00B0F0"/>
                </a:solidFill>
              </a:rPr>
              <a:t>ΧΡΗΣΤΟΣ ΘΕΟΧΑΡΟΠΟΥΛΟΣ</a:t>
            </a:r>
          </a:p>
          <a:p>
            <a:r>
              <a:rPr lang="el-GR" sz="4000" dirty="0" smtClean="0">
                <a:solidFill>
                  <a:srgbClr val="00B0F0"/>
                </a:solidFill>
              </a:rPr>
              <a:t>ΝΙΚΟΛΑΣ ΚΑΠΟΥΛΗΣ</a:t>
            </a:r>
            <a:endParaRPr lang="el-GR" sz="4000" dirty="0">
              <a:solidFill>
                <a:srgbClr val="00B0F0"/>
              </a:solidFill>
            </a:endParaRPr>
          </a:p>
        </p:txBody>
      </p:sp>
    </p:spTree>
    <p:extLst>
      <p:ext uri="{BB962C8B-B14F-4D97-AF65-F5344CB8AC3E}">
        <p14:creationId xmlns:p14="http://schemas.microsoft.com/office/powerpoint/2010/main" val="325261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80">
                                          <p:stCondLst>
                                            <p:cond delay="0"/>
                                          </p:stCondLst>
                                        </p:cTn>
                                        <p:tgtEl>
                                          <p:spTgt spid="3">
                                            <p:txEl>
                                              <p:pRg st="1" end="1"/>
                                            </p:txEl>
                                          </p:spTgt>
                                        </p:tgtEl>
                                      </p:cBhvr>
                                    </p:animEffect>
                                    <p:anim calcmode="lin" valueType="num">
                                      <p:cBhvr>
                                        <p:cTn id="1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1" end="1"/>
                                            </p:txEl>
                                          </p:spTgt>
                                        </p:tgtEl>
                                      </p:cBhvr>
                                      <p:to x="100000" y="60000"/>
                                    </p:animScale>
                                    <p:animScale>
                                      <p:cBhvr>
                                        <p:cTn id="21" dur="166" decel="50000">
                                          <p:stCondLst>
                                            <p:cond delay="676"/>
                                          </p:stCondLst>
                                        </p:cTn>
                                        <p:tgtEl>
                                          <p:spTgt spid="3">
                                            <p:txEl>
                                              <p:pRg st="1" end="1"/>
                                            </p:txEl>
                                          </p:spTgt>
                                        </p:tgtEl>
                                      </p:cBhvr>
                                      <p:to x="100000" y="100000"/>
                                    </p:animScale>
                                    <p:animScale>
                                      <p:cBhvr>
                                        <p:cTn id="22" dur="26">
                                          <p:stCondLst>
                                            <p:cond delay="1312"/>
                                          </p:stCondLst>
                                        </p:cTn>
                                        <p:tgtEl>
                                          <p:spTgt spid="3">
                                            <p:txEl>
                                              <p:pRg st="1" end="1"/>
                                            </p:txEl>
                                          </p:spTgt>
                                        </p:tgtEl>
                                      </p:cBhvr>
                                      <p:to x="100000" y="80000"/>
                                    </p:animScale>
                                    <p:animScale>
                                      <p:cBhvr>
                                        <p:cTn id="23" dur="166" decel="50000">
                                          <p:stCondLst>
                                            <p:cond delay="1338"/>
                                          </p:stCondLst>
                                        </p:cTn>
                                        <p:tgtEl>
                                          <p:spTgt spid="3">
                                            <p:txEl>
                                              <p:pRg st="1" end="1"/>
                                            </p:txEl>
                                          </p:spTgt>
                                        </p:tgtEl>
                                      </p:cBhvr>
                                      <p:to x="100000" y="100000"/>
                                    </p:animScale>
                                    <p:animScale>
                                      <p:cBhvr>
                                        <p:cTn id="24" dur="26">
                                          <p:stCondLst>
                                            <p:cond delay="1642"/>
                                          </p:stCondLst>
                                        </p:cTn>
                                        <p:tgtEl>
                                          <p:spTgt spid="3">
                                            <p:txEl>
                                              <p:pRg st="1" end="1"/>
                                            </p:txEl>
                                          </p:spTgt>
                                        </p:tgtEl>
                                      </p:cBhvr>
                                      <p:to x="100000" y="90000"/>
                                    </p:animScale>
                                    <p:animScale>
                                      <p:cBhvr>
                                        <p:cTn id="25" dur="166" decel="50000">
                                          <p:stCondLst>
                                            <p:cond delay="1668"/>
                                          </p:stCondLst>
                                        </p:cTn>
                                        <p:tgtEl>
                                          <p:spTgt spid="3">
                                            <p:txEl>
                                              <p:pRg st="1" end="1"/>
                                            </p:txEl>
                                          </p:spTgt>
                                        </p:tgtEl>
                                      </p:cBhvr>
                                      <p:to x="100000" y="100000"/>
                                    </p:animScale>
                                    <p:animScale>
                                      <p:cBhvr>
                                        <p:cTn id="26" dur="26">
                                          <p:stCondLst>
                                            <p:cond delay="1808"/>
                                          </p:stCondLst>
                                        </p:cTn>
                                        <p:tgtEl>
                                          <p:spTgt spid="3">
                                            <p:txEl>
                                              <p:pRg st="1" end="1"/>
                                            </p:txEl>
                                          </p:spTgt>
                                        </p:tgtEl>
                                      </p:cBhvr>
                                      <p:to x="100000" y="95000"/>
                                    </p:animScale>
                                    <p:animScale>
                                      <p:cBhvr>
                                        <p:cTn id="27"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1382</Words>
  <Application>Microsoft Office PowerPoint</Application>
  <PresentationFormat>Προβολή στην οθόνη (4:3)</PresentationFormat>
  <Paragraphs>16</Paragraphs>
  <Slides>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Θέμα του Office</vt:lpstr>
      <vt:lpstr>25η ΜΑΡΤΙΟΥ </vt:lpstr>
      <vt:lpstr>Οδυσσέας Ανδρούτσος</vt:lpstr>
      <vt:lpstr>Γεώργιος Καραϊσκακης</vt:lpstr>
      <vt:lpstr>Θεόδωρος Κολοκοτρώνης</vt:lpstr>
      <vt:lpstr>Λασκαρίνα Μπουμπουλίνα</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25η ΜΑΡΤΙΟΥ</dc:title>
  <dc:creator>sxoleio</dc:creator>
  <cp:lastModifiedBy>sxoleio</cp:lastModifiedBy>
  <cp:revision>8</cp:revision>
  <dcterms:created xsi:type="dcterms:W3CDTF">2012-03-26T10:29:39Z</dcterms:created>
  <dcterms:modified xsi:type="dcterms:W3CDTF">2012-03-28T08:22:16Z</dcterms:modified>
</cp:coreProperties>
</file>