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a:srgbClr val="00CCFF"/>
    <a:srgbClr val="33CCCC"/>
    <a:srgbClr val="33CC33"/>
    <a:srgbClr val="FF3399"/>
    <a:srgbClr val="00FF00"/>
    <a:srgbClr val="99FF66"/>
    <a:srgbClr val="FF9900"/>
    <a:srgbClr val="7FCA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512"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5310D227-CE66-43ED-A451-75AFAD43CE99}" type="datetimeFigureOut">
              <a:rPr lang="el-GR" smtClean="0"/>
              <a:t>25/5/2012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479CE41-12C6-4C6D-9956-0747F882DC7C}" type="slidenum">
              <a:rPr lang="el-GR" smtClean="0"/>
              <a:t>‹#›</a:t>
            </a:fld>
            <a:endParaRPr lang="el-GR"/>
          </a:p>
        </p:txBody>
      </p:sp>
    </p:spTree>
    <p:extLst>
      <p:ext uri="{BB962C8B-B14F-4D97-AF65-F5344CB8AC3E}">
        <p14:creationId xmlns:p14="http://schemas.microsoft.com/office/powerpoint/2010/main" val="789675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310D227-CE66-43ED-A451-75AFAD43CE99}" type="datetimeFigureOut">
              <a:rPr lang="el-GR" smtClean="0"/>
              <a:t>25/5/2012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479CE41-12C6-4C6D-9956-0747F882DC7C}" type="slidenum">
              <a:rPr lang="el-GR" smtClean="0"/>
              <a:t>‹#›</a:t>
            </a:fld>
            <a:endParaRPr lang="el-GR"/>
          </a:p>
        </p:txBody>
      </p:sp>
    </p:spTree>
    <p:extLst>
      <p:ext uri="{BB962C8B-B14F-4D97-AF65-F5344CB8AC3E}">
        <p14:creationId xmlns:p14="http://schemas.microsoft.com/office/powerpoint/2010/main" val="145622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310D227-CE66-43ED-A451-75AFAD43CE99}" type="datetimeFigureOut">
              <a:rPr lang="el-GR" smtClean="0"/>
              <a:t>25/5/2012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479CE41-12C6-4C6D-9956-0747F882DC7C}" type="slidenum">
              <a:rPr lang="el-GR" smtClean="0"/>
              <a:t>‹#›</a:t>
            </a:fld>
            <a:endParaRPr lang="el-GR"/>
          </a:p>
        </p:txBody>
      </p:sp>
    </p:spTree>
    <p:extLst>
      <p:ext uri="{BB962C8B-B14F-4D97-AF65-F5344CB8AC3E}">
        <p14:creationId xmlns:p14="http://schemas.microsoft.com/office/powerpoint/2010/main" val="394612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310D227-CE66-43ED-A451-75AFAD43CE99}" type="datetimeFigureOut">
              <a:rPr lang="el-GR" smtClean="0"/>
              <a:t>25/5/2012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479CE41-12C6-4C6D-9956-0747F882DC7C}" type="slidenum">
              <a:rPr lang="el-GR" smtClean="0"/>
              <a:t>‹#›</a:t>
            </a:fld>
            <a:endParaRPr lang="el-GR"/>
          </a:p>
        </p:txBody>
      </p:sp>
    </p:spTree>
    <p:extLst>
      <p:ext uri="{BB962C8B-B14F-4D97-AF65-F5344CB8AC3E}">
        <p14:creationId xmlns:p14="http://schemas.microsoft.com/office/powerpoint/2010/main" val="55806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310D227-CE66-43ED-A451-75AFAD43CE99}" type="datetimeFigureOut">
              <a:rPr lang="el-GR" smtClean="0"/>
              <a:t>25/5/2012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479CE41-12C6-4C6D-9956-0747F882DC7C}" type="slidenum">
              <a:rPr lang="el-GR" smtClean="0"/>
              <a:t>‹#›</a:t>
            </a:fld>
            <a:endParaRPr lang="el-GR"/>
          </a:p>
        </p:txBody>
      </p:sp>
    </p:spTree>
    <p:extLst>
      <p:ext uri="{BB962C8B-B14F-4D97-AF65-F5344CB8AC3E}">
        <p14:creationId xmlns:p14="http://schemas.microsoft.com/office/powerpoint/2010/main" val="222512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310D227-CE66-43ED-A451-75AFAD43CE99}" type="datetimeFigureOut">
              <a:rPr lang="el-GR" smtClean="0"/>
              <a:t>25/5/2012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479CE41-12C6-4C6D-9956-0747F882DC7C}" type="slidenum">
              <a:rPr lang="el-GR" smtClean="0"/>
              <a:t>‹#›</a:t>
            </a:fld>
            <a:endParaRPr lang="el-GR"/>
          </a:p>
        </p:txBody>
      </p:sp>
    </p:spTree>
    <p:extLst>
      <p:ext uri="{BB962C8B-B14F-4D97-AF65-F5344CB8AC3E}">
        <p14:creationId xmlns:p14="http://schemas.microsoft.com/office/powerpoint/2010/main" val="126004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310D227-CE66-43ED-A451-75AFAD43CE99}" type="datetimeFigureOut">
              <a:rPr lang="el-GR" smtClean="0"/>
              <a:t>25/5/2012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479CE41-12C6-4C6D-9956-0747F882DC7C}" type="slidenum">
              <a:rPr lang="el-GR" smtClean="0"/>
              <a:t>‹#›</a:t>
            </a:fld>
            <a:endParaRPr lang="el-GR"/>
          </a:p>
        </p:txBody>
      </p:sp>
    </p:spTree>
    <p:extLst>
      <p:ext uri="{BB962C8B-B14F-4D97-AF65-F5344CB8AC3E}">
        <p14:creationId xmlns:p14="http://schemas.microsoft.com/office/powerpoint/2010/main" val="66502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5310D227-CE66-43ED-A451-75AFAD43CE99}" type="datetimeFigureOut">
              <a:rPr lang="el-GR" smtClean="0"/>
              <a:t>25/5/2012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479CE41-12C6-4C6D-9956-0747F882DC7C}" type="slidenum">
              <a:rPr lang="el-GR" smtClean="0"/>
              <a:t>‹#›</a:t>
            </a:fld>
            <a:endParaRPr lang="el-GR"/>
          </a:p>
        </p:txBody>
      </p:sp>
    </p:spTree>
    <p:extLst>
      <p:ext uri="{BB962C8B-B14F-4D97-AF65-F5344CB8AC3E}">
        <p14:creationId xmlns:p14="http://schemas.microsoft.com/office/powerpoint/2010/main" val="239312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310D227-CE66-43ED-A451-75AFAD43CE99}" type="datetimeFigureOut">
              <a:rPr lang="el-GR" smtClean="0"/>
              <a:t>25/5/2012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479CE41-12C6-4C6D-9956-0747F882DC7C}" type="slidenum">
              <a:rPr lang="el-GR" smtClean="0"/>
              <a:t>‹#›</a:t>
            </a:fld>
            <a:endParaRPr lang="el-GR"/>
          </a:p>
        </p:txBody>
      </p:sp>
    </p:spTree>
    <p:extLst>
      <p:ext uri="{BB962C8B-B14F-4D97-AF65-F5344CB8AC3E}">
        <p14:creationId xmlns:p14="http://schemas.microsoft.com/office/powerpoint/2010/main" val="279386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310D227-CE66-43ED-A451-75AFAD43CE99}" type="datetimeFigureOut">
              <a:rPr lang="el-GR" smtClean="0"/>
              <a:t>25/5/2012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479CE41-12C6-4C6D-9956-0747F882DC7C}" type="slidenum">
              <a:rPr lang="el-GR" smtClean="0"/>
              <a:t>‹#›</a:t>
            </a:fld>
            <a:endParaRPr lang="el-GR"/>
          </a:p>
        </p:txBody>
      </p:sp>
    </p:spTree>
    <p:extLst>
      <p:ext uri="{BB962C8B-B14F-4D97-AF65-F5344CB8AC3E}">
        <p14:creationId xmlns:p14="http://schemas.microsoft.com/office/powerpoint/2010/main" val="86099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310D227-CE66-43ED-A451-75AFAD43CE99}" type="datetimeFigureOut">
              <a:rPr lang="el-GR" smtClean="0"/>
              <a:t>25/5/2012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479CE41-12C6-4C6D-9956-0747F882DC7C}" type="slidenum">
              <a:rPr lang="el-GR" smtClean="0"/>
              <a:t>‹#›</a:t>
            </a:fld>
            <a:endParaRPr lang="el-GR"/>
          </a:p>
        </p:txBody>
      </p:sp>
    </p:spTree>
    <p:extLst>
      <p:ext uri="{BB962C8B-B14F-4D97-AF65-F5344CB8AC3E}">
        <p14:creationId xmlns:p14="http://schemas.microsoft.com/office/powerpoint/2010/main" val="332613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0D227-CE66-43ED-A451-75AFAD43CE99}" type="datetimeFigureOut">
              <a:rPr lang="el-GR" smtClean="0"/>
              <a:t>25/5/2012</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9CE41-12C6-4C6D-9956-0747F882DC7C}" type="slidenum">
              <a:rPr lang="el-GR" smtClean="0"/>
              <a:t>‹#›</a:t>
            </a:fld>
            <a:endParaRPr lang="el-GR"/>
          </a:p>
        </p:txBody>
      </p:sp>
    </p:spTree>
    <p:extLst>
      <p:ext uri="{BB962C8B-B14F-4D97-AF65-F5344CB8AC3E}">
        <p14:creationId xmlns:p14="http://schemas.microsoft.com/office/powerpoint/2010/main" val="4070453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1115616" y="188640"/>
            <a:ext cx="7772400" cy="4824536"/>
          </a:xfrm>
        </p:spPr>
        <p:txBody>
          <a:bodyPr/>
          <a:lstStyle/>
          <a:p>
            <a:r>
              <a:rPr lang="el-GR" dirty="0" smtClean="0">
                <a:solidFill>
                  <a:srgbClr val="FFFF00"/>
                </a:solidFill>
              </a:rPr>
              <a:t>Θεσσαλονίκη (Γερμανικά)</a:t>
            </a:r>
            <a:br>
              <a:rPr lang="el-GR" dirty="0" smtClean="0">
                <a:solidFill>
                  <a:srgbClr val="FFFF00"/>
                </a:solidFill>
              </a:rPr>
            </a:br>
            <a:r>
              <a:rPr lang="el-GR" dirty="0">
                <a:solidFill>
                  <a:srgbClr val="FFFF00"/>
                </a:solidFill>
              </a:rPr>
              <a:t/>
            </a:r>
            <a:br>
              <a:rPr lang="el-GR" dirty="0">
                <a:solidFill>
                  <a:srgbClr val="FFFF00"/>
                </a:solidFill>
              </a:rPr>
            </a:br>
            <a:r>
              <a:rPr lang="el-GR" dirty="0" smtClean="0">
                <a:solidFill>
                  <a:srgbClr val="FFFF00"/>
                </a:solidFill>
              </a:rPr>
              <a:t>Μάριο Π. –Ιορδάνης Α.</a:t>
            </a:r>
            <a:endParaRPr lang="el-GR" dirty="0">
              <a:solidFill>
                <a:srgbClr val="FFFF00"/>
              </a:solidFill>
            </a:endParaRPr>
          </a:p>
        </p:txBody>
      </p:sp>
    </p:spTree>
    <p:extLst>
      <p:ext uri="{BB962C8B-B14F-4D97-AF65-F5344CB8AC3E}">
        <p14:creationId xmlns:p14="http://schemas.microsoft.com/office/powerpoint/2010/main" val="322326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251520" y="2420888"/>
            <a:ext cx="7124328" cy="72007"/>
          </a:xfrm>
        </p:spPr>
        <p:txBody>
          <a:bodyPr>
            <a:normAutofit fontScale="90000"/>
          </a:bodyPr>
          <a:lstStyle/>
          <a:p>
            <a:r>
              <a:rPr lang="el-GR" dirty="0" smtClean="0">
                <a:solidFill>
                  <a:srgbClr val="CCFFCC"/>
                </a:solidFill>
              </a:rPr>
              <a:t>Λευκός Πύργος</a:t>
            </a:r>
            <a:br>
              <a:rPr lang="el-GR" dirty="0" smtClean="0">
                <a:solidFill>
                  <a:srgbClr val="CCFFCC"/>
                </a:solidFill>
              </a:rPr>
            </a:br>
            <a:r>
              <a:rPr lang="el-GR" sz="2700" dirty="0" smtClean="0">
                <a:solidFill>
                  <a:srgbClr val="CCFFCC"/>
                </a:solidFill>
              </a:rPr>
              <a:t>Ο Λευκός Πύργος της Θεσσαλονίκης είναι ένας οχυρωματικός πύργος του 15ου αιώνα, ο οποίος χρησιμοποιήθηκε στη συνέχεια ως κατάλυμα φρουράς Γενιτσάρων και ως φυλακή θανατοποινιτών. Είναι ένα από πιο γνωστά κτίσματα-σύμβολα πόλεων στην Ελλάδα. Έχει 6 ορόφους, 34 μέτρα ύψος και 70 μέτρα περίμετρο.</a:t>
            </a:r>
            <a:br>
              <a:rPr lang="el-GR" sz="2700" dirty="0" smtClean="0">
                <a:solidFill>
                  <a:srgbClr val="CCFFCC"/>
                </a:solidFill>
              </a:rPr>
            </a:br>
            <a:r>
              <a:rPr lang="el-GR" dirty="0" smtClean="0"/>
              <a:t/>
            </a:r>
            <a:br>
              <a:rPr lang="el-GR" dirty="0" smtClean="0"/>
            </a:br>
            <a:endParaRPr lang="el-GR" dirty="0"/>
          </a:p>
        </p:txBody>
      </p:sp>
      <p:sp>
        <p:nvSpPr>
          <p:cNvPr id="3" name="Υπότιτλος 2"/>
          <p:cNvSpPr>
            <a:spLocks noGrp="1"/>
          </p:cNvSpPr>
          <p:nvPr>
            <p:ph type="subTitle" idx="1"/>
          </p:nvPr>
        </p:nvSpPr>
        <p:spPr>
          <a:xfrm>
            <a:off x="3711352" y="3501008"/>
            <a:ext cx="5432648" cy="2736304"/>
          </a:xfrm>
        </p:spPr>
        <p:txBody>
          <a:bodyPr>
            <a:normAutofit fontScale="62500" lnSpcReduction="20000"/>
          </a:bodyPr>
          <a:lstStyle/>
          <a:p>
            <a:r>
              <a:rPr lang="en-US" sz="5200" b="1" dirty="0" err="1" smtClean="0">
                <a:solidFill>
                  <a:srgbClr val="7FCA04"/>
                </a:solidFill>
              </a:rPr>
              <a:t>Weiße</a:t>
            </a:r>
            <a:r>
              <a:rPr lang="en-US" sz="5200" b="1" dirty="0" smtClean="0">
                <a:solidFill>
                  <a:srgbClr val="7FCA04"/>
                </a:solidFill>
              </a:rPr>
              <a:t> </a:t>
            </a:r>
            <a:r>
              <a:rPr lang="en-US" sz="5200" b="1" dirty="0" err="1" smtClean="0">
                <a:solidFill>
                  <a:srgbClr val="7FCA04"/>
                </a:solidFill>
              </a:rPr>
              <a:t>Turm</a:t>
            </a:r>
            <a:endParaRPr lang="el-GR" sz="5200" b="1" dirty="0" smtClean="0">
              <a:solidFill>
                <a:srgbClr val="7FCA04"/>
              </a:solidFill>
            </a:endParaRPr>
          </a:p>
          <a:p>
            <a:r>
              <a:rPr lang="en-US" sz="4000" dirty="0" smtClean="0">
                <a:solidFill>
                  <a:srgbClr val="7FCA04"/>
                </a:solidFill>
              </a:rPr>
              <a:t>Der </a:t>
            </a:r>
            <a:r>
              <a:rPr lang="en-US" sz="4000" dirty="0" err="1" smtClean="0">
                <a:solidFill>
                  <a:srgbClr val="7FCA04"/>
                </a:solidFill>
              </a:rPr>
              <a:t>Weiße</a:t>
            </a:r>
            <a:r>
              <a:rPr lang="en-US" sz="4000" dirty="0" smtClean="0">
                <a:solidFill>
                  <a:srgbClr val="7FCA04"/>
                </a:solidFill>
              </a:rPr>
              <a:t> </a:t>
            </a:r>
            <a:r>
              <a:rPr lang="en-US" sz="4000" dirty="0" err="1" smtClean="0">
                <a:solidFill>
                  <a:srgbClr val="7FCA04"/>
                </a:solidFill>
              </a:rPr>
              <a:t>Turm</a:t>
            </a:r>
            <a:r>
              <a:rPr lang="en-US" sz="4000" dirty="0" smtClean="0">
                <a:solidFill>
                  <a:srgbClr val="7FCA04"/>
                </a:solidFill>
              </a:rPr>
              <a:t> </a:t>
            </a:r>
            <a:r>
              <a:rPr lang="en-US" sz="4000" dirty="0" err="1" smtClean="0">
                <a:solidFill>
                  <a:srgbClr val="7FCA04"/>
                </a:solidFill>
              </a:rPr>
              <a:t>befindet</a:t>
            </a:r>
            <a:r>
              <a:rPr lang="en-US" sz="4000" dirty="0" smtClean="0">
                <a:solidFill>
                  <a:srgbClr val="7FCA04"/>
                </a:solidFill>
              </a:rPr>
              <a:t> </a:t>
            </a:r>
            <a:r>
              <a:rPr lang="en-US" sz="4000" dirty="0" err="1" smtClean="0">
                <a:solidFill>
                  <a:srgbClr val="7FCA04"/>
                </a:solidFill>
              </a:rPr>
              <a:t>sich</a:t>
            </a:r>
            <a:r>
              <a:rPr lang="en-US" sz="4000" dirty="0" smtClean="0">
                <a:solidFill>
                  <a:srgbClr val="7FCA04"/>
                </a:solidFill>
              </a:rPr>
              <a:t> </a:t>
            </a:r>
            <a:r>
              <a:rPr lang="en-US" sz="4000" dirty="0" err="1" smtClean="0">
                <a:solidFill>
                  <a:srgbClr val="7FCA04"/>
                </a:solidFill>
              </a:rPr>
              <a:t>unmittelbar</a:t>
            </a:r>
            <a:r>
              <a:rPr lang="en-US" sz="4000" dirty="0" smtClean="0">
                <a:solidFill>
                  <a:srgbClr val="7FCA04"/>
                </a:solidFill>
              </a:rPr>
              <a:t> am </a:t>
            </a:r>
            <a:r>
              <a:rPr lang="en-US" sz="4000" dirty="0" err="1" smtClean="0">
                <a:solidFill>
                  <a:srgbClr val="7FCA04"/>
                </a:solidFill>
              </a:rPr>
              <a:t>Ufer</a:t>
            </a:r>
            <a:r>
              <a:rPr lang="en-US" sz="4000" dirty="0" smtClean="0">
                <a:solidFill>
                  <a:srgbClr val="7FCA04"/>
                </a:solidFill>
              </a:rPr>
              <a:t> der </a:t>
            </a:r>
            <a:r>
              <a:rPr lang="en-US" sz="4000" dirty="0" err="1" smtClean="0">
                <a:solidFill>
                  <a:srgbClr val="7FCA04"/>
                </a:solidFill>
              </a:rPr>
              <a:t>Stadt</a:t>
            </a:r>
            <a:r>
              <a:rPr lang="en-US" sz="4000" dirty="0" smtClean="0">
                <a:solidFill>
                  <a:srgbClr val="7FCA04"/>
                </a:solidFill>
              </a:rPr>
              <a:t> Thessaloniki am </a:t>
            </a:r>
            <a:r>
              <a:rPr lang="en-US" sz="4000" dirty="0" err="1" smtClean="0">
                <a:solidFill>
                  <a:srgbClr val="7FCA04"/>
                </a:solidFill>
              </a:rPr>
              <a:t>Thermaischen</a:t>
            </a:r>
            <a:r>
              <a:rPr lang="en-US" sz="4000" dirty="0" smtClean="0">
                <a:solidFill>
                  <a:srgbClr val="7FCA04"/>
                </a:solidFill>
              </a:rPr>
              <a:t> Golf. Von </a:t>
            </a:r>
            <a:r>
              <a:rPr lang="en-US" sz="4000" dirty="0" err="1" smtClean="0">
                <a:solidFill>
                  <a:srgbClr val="7FCA04"/>
                </a:solidFill>
              </a:rPr>
              <a:t>Nordwesten</a:t>
            </a:r>
            <a:r>
              <a:rPr lang="en-US" sz="4000" dirty="0" smtClean="0">
                <a:solidFill>
                  <a:srgbClr val="7FCA04"/>
                </a:solidFill>
              </a:rPr>
              <a:t> </a:t>
            </a:r>
            <a:r>
              <a:rPr lang="en-US" sz="4000" dirty="0" err="1" smtClean="0">
                <a:solidFill>
                  <a:srgbClr val="7FCA04"/>
                </a:solidFill>
              </a:rPr>
              <a:t>nach</a:t>
            </a:r>
            <a:r>
              <a:rPr lang="en-US" sz="4000" dirty="0" smtClean="0">
                <a:solidFill>
                  <a:srgbClr val="7FCA04"/>
                </a:solidFill>
              </a:rPr>
              <a:t> </a:t>
            </a:r>
            <a:r>
              <a:rPr lang="en-US" sz="4000" dirty="0" err="1" smtClean="0">
                <a:solidFill>
                  <a:srgbClr val="7FCA04"/>
                </a:solidFill>
              </a:rPr>
              <a:t>Südosten</a:t>
            </a:r>
            <a:r>
              <a:rPr lang="en-US" sz="4000" dirty="0" smtClean="0">
                <a:solidFill>
                  <a:srgbClr val="7FCA04"/>
                </a:solidFill>
              </a:rPr>
              <a:t> </a:t>
            </a:r>
            <a:r>
              <a:rPr lang="en-US" sz="4000" dirty="0" err="1" smtClean="0">
                <a:solidFill>
                  <a:srgbClr val="7FCA04"/>
                </a:solidFill>
              </a:rPr>
              <a:t>passiert</a:t>
            </a:r>
            <a:r>
              <a:rPr lang="en-US" sz="4000" dirty="0" smtClean="0">
                <a:solidFill>
                  <a:srgbClr val="7FCA04"/>
                </a:solidFill>
              </a:rPr>
              <a:t> der Boulevard </a:t>
            </a:r>
            <a:r>
              <a:rPr lang="en-US" sz="4000" dirty="0" err="1" smtClean="0">
                <a:solidFill>
                  <a:srgbClr val="7FCA04"/>
                </a:solidFill>
              </a:rPr>
              <a:t>Níkis</a:t>
            </a:r>
            <a:r>
              <a:rPr lang="en-US" sz="4000" dirty="0" smtClean="0">
                <a:solidFill>
                  <a:srgbClr val="7FCA04"/>
                </a:solidFill>
              </a:rPr>
              <a:t> (</a:t>
            </a:r>
            <a:r>
              <a:rPr lang="en-US" sz="4000" dirty="0" err="1" smtClean="0">
                <a:solidFill>
                  <a:srgbClr val="7FCA04"/>
                </a:solidFill>
              </a:rPr>
              <a:t>Leofóros</a:t>
            </a:r>
            <a:r>
              <a:rPr lang="en-US" sz="4000" dirty="0" smtClean="0">
                <a:solidFill>
                  <a:srgbClr val="7FCA04"/>
                </a:solidFill>
              </a:rPr>
              <a:t> </a:t>
            </a:r>
            <a:r>
              <a:rPr lang="en-US" sz="4000" dirty="0" err="1" smtClean="0">
                <a:solidFill>
                  <a:srgbClr val="7FCA04"/>
                </a:solidFill>
              </a:rPr>
              <a:t>Níkis</a:t>
            </a:r>
            <a:r>
              <a:rPr lang="en-US" sz="4000" dirty="0" smtClean="0">
                <a:solidFill>
                  <a:srgbClr val="7FCA04"/>
                </a:solidFill>
              </a:rPr>
              <a:t>), die </a:t>
            </a:r>
            <a:r>
              <a:rPr lang="en-US" sz="4000" dirty="0" err="1" smtClean="0">
                <a:solidFill>
                  <a:srgbClr val="7FCA04"/>
                </a:solidFill>
              </a:rPr>
              <a:t>fünfspurige</a:t>
            </a:r>
            <a:r>
              <a:rPr lang="en-US" sz="4000" dirty="0" smtClean="0">
                <a:solidFill>
                  <a:srgbClr val="7FCA04"/>
                </a:solidFill>
              </a:rPr>
              <a:t> </a:t>
            </a:r>
            <a:r>
              <a:rPr lang="en-US" sz="4000" dirty="0" err="1" smtClean="0">
                <a:solidFill>
                  <a:srgbClr val="7FCA04"/>
                </a:solidFill>
              </a:rPr>
              <a:t>Uferstraße</a:t>
            </a:r>
            <a:r>
              <a:rPr lang="en-US" sz="4000" dirty="0" smtClean="0">
                <a:solidFill>
                  <a:srgbClr val="7FCA04"/>
                </a:solidFill>
              </a:rPr>
              <a:t> </a:t>
            </a:r>
            <a:r>
              <a:rPr lang="en-US" sz="4000" dirty="0" err="1" smtClean="0">
                <a:solidFill>
                  <a:srgbClr val="7FCA04"/>
                </a:solidFill>
              </a:rPr>
              <a:t>Thessalonikis</a:t>
            </a:r>
            <a:r>
              <a:rPr lang="en-US" sz="4000" dirty="0" smtClean="0">
                <a:solidFill>
                  <a:srgbClr val="7FCA04"/>
                </a:solidFill>
              </a:rPr>
              <a:t>, den </a:t>
            </a:r>
            <a:r>
              <a:rPr lang="en-US" sz="4000" dirty="0" err="1" smtClean="0">
                <a:solidFill>
                  <a:srgbClr val="7FCA04"/>
                </a:solidFill>
              </a:rPr>
              <a:t>Weißen</a:t>
            </a:r>
            <a:r>
              <a:rPr lang="en-US" sz="4000" dirty="0" smtClean="0">
                <a:solidFill>
                  <a:srgbClr val="7FCA04"/>
                </a:solidFill>
              </a:rPr>
              <a:t> </a:t>
            </a:r>
            <a:r>
              <a:rPr lang="en-US" sz="4000" dirty="0" err="1" smtClean="0">
                <a:solidFill>
                  <a:srgbClr val="7FCA04"/>
                </a:solidFill>
              </a:rPr>
              <a:t>Turm</a:t>
            </a:r>
            <a:r>
              <a:rPr lang="en-US" sz="4000" dirty="0" smtClean="0">
                <a:solidFill>
                  <a:srgbClr val="7FCA04"/>
                </a:solidFill>
              </a:rPr>
              <a:t>.</a:t>
            </a:r>
          </a:p>
          <a:p>
            <a:endParaRPr lang="en-US" sz="4000" dirty="0" smtClean="0"/>
          </a:p>
          <a:p>
            <a:endParaRPr lang="el-GR" dirty="0"/>
          </a:p>
        </p:txBody>
      </p:sp>
    </p:spTree>
    <p:extLst>
      <p:ext uri="{BB962C8B-B14F-4D97-AF65-F5344CB8AC3E}">
        <p14:creationId xmlns:p14="http://schemas.microsoft.com/office/powerpoint/2010/main" val="49253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 y="0"/>
            <a:ext cx="91379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467544" y="3068960"/>
            <a:ext cx="3240360" cy="1800200"/>
          </a:xfrm>
        </p:spPr>
        <p:txBody>
          <a:bodyPr>
            <a:normAutofit fontScale="90000"/>
          </a:bodyPr>
          <a:lstStyle/>
          <a:p>
            <a:r>
              <a:rPr lang="el-GR" sz="3600" b="1" dirty="0" smtClean="0">
                <a:solidFill>
                  <a:srgbClr val="FF9900"/>
                </a:solidFill>
              </a:rPr>
              <a:t>Πλατεία Αριστοτέλους</a:t>
            </a:r>
            <a:r>
              <a:rPr lang="el-GR" sz="2200" dirty="0" smtClean="0">
                <a:solidFill>
                  <a:srgbClr val="FF9900"/>
                </a:solidFill>
              </a:rPr>
              <a:t/>
            </a:r>
            <a:br>
              <a:rPr lang="el-GR" sz="2200" dirty="0" smtClean="0">
                <a:solidFill>
                  <a:srgbClr val="FF9900"/>
                </a:solidFill>
              </a:rPr>
            </a:br>
            <a:r>
              <a:rPr lang="el-GR" sz="2200" dirty="0" smtClean="0">
                <a:solidFill>
                  <a:srgbClr val="FF9900"/>
                </a:solidFill>
              </a:rPr>
              <a:t>Όταν η πλατεία σχεδιάστηκε το 1917, o </a:t>
            </a:r>
            <a:r>
              <a:rPr lang="el-GR" sz="2200" dirty="0" err="1" smtClean="0">
                <a:solidFill>
                  <a:srgbClr val="FF9900"/>
                </a:solidFill>
              </a:rPr>
              <a:t>Ερνέστ</a:t>
            </a:r>
            <a:r>
              <a:rPr lang="el-GR" sz="2200" dirty="0" smtClean="0">
                <a:solidFill>
                  <a:srgbClr val="FF9900"/>
                </a:solidFill>
              </a:rPr>
              <a:t> </a:t>
            </a:r>
            <a:r>
              <a:rPr lang="el-GR" sz="2200" dirty="0" err="1" smtClean="0">
                <a:solidFill>
                  <a:srgbClr val="FF9900"/>
                </a:solidFill>
              </a:rPr>
              <a:t>Εμπράρ</a:t>
            </a:r>
            <a:r>
              <a:rPr lang="el-GR" sz="2200" dirty="0" smtClean="0">
                <a:solidFill>
                  <a:srgbClr val="FF9900"/>
                </a:solidFill>
              </a:rPr>
              <a:t>, ο οποίος σχεδίασε ένα μεγάλο μέρος της σύγχρονης Θεσσαλονίκης, με σκοπό την πλατεία που ονομάζεται πλατεία του Μεγάλου Αλεξάνδρου και ένα μεγάλο άγαλμα του Αλεξάνδρου θα ήταν να στη μέση της πλατείας και θα οδηγούσε σε ένα υπέροχο παλάτι της Δικαιοσύνης στην οδό Αριστοτέλους. Τα αρχικά σχέδια όμως απλοποιήθηκαν, ενώ η διαμόρφωση της πλατείας τελείωσε στα πλαίσια των δεκαετιών 1950 και 1960.</a:t>
            </a:r>
            <a:br>
              <a:rPr lang="el-GR" sz="2200" dirty="0" smtClean="0">
                <a:solidFill>
                  <a:srgbClr val="FF9900"/>
                </a:solidFill>
              </a:rPr>
            </a:br>
            <a:r>
              <a:rPr lang="el-GR" sz="2800" dirty="0" smtClean="0"/>
              <a:t/>
            </a:r>
            <a:br>
              <a:rPr lang="el-GR" sz="2800" dirty="0" smtClean="0"/>
            </a:br>
            <a:r>
              <a:rPr lang="el-GR" sz="2800" dirty="0" smtClean="0"/>
              <a:t/>
            </a:r>
            <a:br>
              <a:rPr lang="el-GR" sz="2800" dirty="0" smtClean="0"/>
            </a:br>
            <a:endParaRPr lang="el-GR" sz="2800" dirty="0"/>
          </a:p>
        </p:txBody>
      </p:sp>
      <p:sp>
        <p:nvSpPr>
          <p:cNvPr id="3" name="Υπότιτλος 2"/>
          <p:cNvSpPr>
            <a:spLocks noGrp="1"/>
          </p:cNvSpPr>
          <p:nvPr>
            <p:ph type="subTitle" idx="1"/>
          </p:nvPr>
        </p:nvSpPr>
        <p:spPr>
          <a:xfrm>
            <a:off x="4211960" y="2420888"/>
            <a:ext cx="4752528" cy="4032448"/>
          </a:xfrm>
        </p:spPr>
        <p:txBody>
          <a:bodyPr>
            <a:normAutofit fontScale="70000" lnSpcReduction="20000"/>
          </a:bodyPr>
          <a:lstStyle/>
          <a:p>
            <a:r>
              <a:rPr lang="en-US" sz="5100" b="1" dirty="0" err="1" smtClean="0">
                <a:solidFill>
                  <a:srgbClr val="00FF00"/>
                </a:solidFill>
              </a:rPr>
              <a:t>Aristoteles-Platz</a:t>
            </a:r>
            <a:endParaRPr lang="el-GR" sz="5100" b="1" dirty="0" smtClean="0">
              <a:solidFill>
                <a:srgbClr val="00FF00"/>
              </a:solidFill>
            </a:endParaRPr>
          </a:p>
          <a:p>
            <a:r>
              <a:rPr lang="en-US" sz="3400" dirty="0" smtClean="0">
                <a:solidFill>
                  <a:srgbClr val="00FF00"/>
                </a:solidFill>
              </a:rPr>
              <a:t>Der </a:t>
            </a:r>
            <a:r>
              <a:rPr lang="en-US" sz="3400" dirty="0" err="1" smtClean="0">
                <a:solidFill>
                  <a:srgbClr val="00FF00"/>
                </a:solidFill>
              </a:rPr>
              <a:t>längliche</a:t>
            </a:r>
            <a:r>
              <a:rPr lang="en-US" sz="3400" dirty="0" smtClean="0">
                <a:solidFill>
                  <a:srgbClr val="00FF00"/>
                </a:solidFill>
              </a:rPr>
              <a:t> </a:t>
            </a:r>
            <a:r>
              <a:rPr lang="en-US" sz="3400" dirty="0" err="1" smtClean="0">
                <a:solidFill>
                  <a:srgbClr val="00FF00"/>
                </a:solidFill>
              </a:rPr>
              <a:t>Platz</a:t>
            </a:r>
            <a:r>
              <a:rPr lang="en-US" sz="3400" dirty="0" smtClean="0">
                <a:solidFill>
                  <a:srgbClr val="00FF00"/>
                </a:solidFill>
              </a:rPr>
              <a:t> </a:t>
            </a:r>
            <a:r>
              <a:rPr lang="en-US" sz="3400" dirty="0" err="1" smtClean="0">
                <a:solidFill>
                  <a:srgbClr val="00FF00"/>
                </a:solidFill>
              </a:rPr>
              <a:t>liegt</a:t>
            </a:r>
            <a:r>
              <a:rPr lang="en-US" sz="3400" dirty="0" smtClean="0">
                <a:solidFill>
                  <a:srgbClr val="00FF00"/>
                </a:solidFill>
              </a:rPr>
              <a:t> </a:t>
            </a:r>
            <a:r>
              <a:rPr lang="en-US" sz="3400" dirty="0" err="1" smtClean="0">
                <a:solidFill>
                  <a:srgbClr val="00FF00"/>
                </a:solidFill>
              </a:rPr>
              <a:t>quer</a:t>
            </a:r>
            <a:r>
              <a:rPr lang="en-US" sz="3400" dirty="0" smtClean="0">
                <a:solidFill>
                  <a:srgbClr val="00FF00"/>
                </a:solidFill>
              </a:rPr>
              <a:t> </a:t>
            </a:r>
            <a:r>
              <a:rPr lang="en-US" sz="3400" dirty="0" err="1" smtClean="0">
                <a:solidFill>
                  <a:srgbClr val="00FF00"/>
                </a:solidFill>
              </a:rPr>
              <a:t>zur</a:t>
            </a:r>
            <a:r>
              <a:rPr lang="en-US" sz="3400" dirty="0" smtClean="0">
                <a:solidFill>
                  <a:srgbClr val="00FF00"/>
                </a:solidFill>
              </a:rPr>
              <a:t> </a:t>
            </a:r>
            <a:r>
              <a:rPr lang="en-US" sz="3400" dirty="0" err="1" smtClean="0">
                <a:solidFill>
                  <a:srgbClr val="00FF00"/>
                </a:solidFill>
              </a:rPr>
              <a:t>Uferpromenade</a:t>
            </a:r>
            <a:r>
              <a:rPr lang="en-US" sz="3400" dirty="0" smtClean="0">
                <a:solidFill>
                  <a:srgbClr val="00FF00"/>
                </a:solidFill>
              </a:rPr>
              <a:t> und </a:t>
            </a:r>
            <a:r>
              <a:rPr lang="en-US" sz="3400" dirty="0" err="1" smtClean="0">
                <a:solidFill>
                  <a:srgbClr val="00FF00"/>
                </a:solidFill>
              </a:rPr>
              <a:t>öffnet</a:t>
            </a:r>
            <a:r>
              <a:rPr lang="en-US" sz="3400" dirty="0" smtClean="0">
                <a:solidFill>
                  <a:srgbClr val="00FF00"/>
                </a:solidFill>
              </a:rPr>
              <a:t> </a:t>
            </a:r>
            <a:r>
              <a:rPr lang="en-US" sz="3400" dirty="0" err="1" smtClean="0">
                <a:solidFill>
                  <a:srgbClr val="00FF00"/>
                </a:solidFill>
              </a:rPr>
              <a:t>sich</a:t>
            </a:r>
            <a:r>
              <a:rPr lang="en-US" sz="3400" dirty="0" smtClean="0">
                <a:solidFill>
                  <a:srgbClr val="00FF00"/>
                </a:solidFill>
              </a:rPr>
              <a:t> </a:t>
            </a:r>
            <a:r>
              <a:rPr lang="en-US" sz="3400" dirty="0" err="1" smtClean="0">
                <a:solidFill>
                  <a:srgbClr val="00FF00"/>
                </a:solidFill>
              </a:rPr>
              <a:t>nach</a:t>
            </a:r>
            <a:r>
              <a:rPr lang="en-US" sz="3400" dirty="0" smtClean="0">
                <a:solidFill>
                  <a:srgbClr val="00FF00"/>
                </a:solidFill>
              </a:rPr>
              <a:t> </a:t>
            </a:r>
            <a:r>
              <a:rPr lang="en-US" sz="3400" dirty="0" err="1" smtClean="0">
                <a:solidFill>
                  <a:srgbClr val="00FF00"/>
                </a:solidFill>
              </a:rPr>
              <a:t>Südwesten</a:t>
            </a:r>
            <a:r>
              <a:rPr lang="en-US" sz="3400" dirty="0" smtClean="0">
                <a:solidFill>
                  <a:srgbClr val="00FF00"/>
                </a:solidFill>
              </a:rPr>
              <a:t> </a:t>
            </a:r>
            <a:r>
              <a:rPr lang="en-US" sz="3400" dirty="0" err="1" smtClean="0">
                <a:solidFill>
                  <a:srgbClr val="00FF00"/>
                </a:solidFill>
              </a:rPr>
              <a:t>zum</a:t>
            </a:r>
            <a:r>
              <a:rPr lang="en-US" sz="3400" dirty="0" smtClean="0">
                <a:solidFill>
                  <a:srgbClr val="00FF00"/>
                </a:solidFill>
              </a:rPr>
              <a:t> </a:t>
            </a:r>
            <a:r>
              <a:rPr lang="en-US" sz="3400" dirty="0" err="1" smtClean="0">
                <a:solidFill>
                  <a:srgbClr val="00FF00"/>
                </a:solidFill>
              </a:rPr>
              <a:t>Thermaischen</a:t>
            </a:r>
            <a:r>
              <a:rPr lang="en-US" sz="3400" dirty="0" smtClean="0">
                <a:solidFill>
                  <a:srgbClr val="00FF00"/>
                </a:solidFill>
              </a:rPr>
              <a:t> Golf. </a:t>
            </a:r>
            <a:r>
              <a:rPr lang="en-US" sz="3400" dirty="0" err="1" smtClean="0">
                <a:solidFill>
                  <a:srgbClr val="00FF00"/>
                </a:solidFill>
              </a:rPr>
              <a:t>Er</a:t>
            </a:r>
            <a:r>
              <a:rPr lang="en-US" sz="3400" dirty="0" smtClean="0">
                <a:solidFill>
                  <a:srgbClr val="00FF00"/>
                </a:solidFill>
              </a:rPr>
              <a:t> </a:t>
            </a:r>
            <a:r>
              <a:rPr lang="en-US" sz="3400" dirty="0" err="1" smtClean="0">
                <a:solidFill>
                  <a:srgbClr val="00FF00"/>
                </a:solidFill>
              </a:rPr>
              <a:t>verbindet</a:t>
            </a:r>
            <a:r>
              <a:rPr lang="en-US" sz="3400" dirty="0" smtClean="0">
                <a:solidFill>
                  <a:srgbClr val="00FF00"/>
                </a:solidFill>
              </a:rPr>
              <a:t> die </a:t>
            </a:r>
            <a:r>
              <a:rPr lang="en-US" sz="3400" dirty="0" err="1" smtClean="0">
                <a:solidFill>
                  <a:srgbClr val="00FF00"/>
                </a:solidFill>
              </a:rPr>
              <a:t>Uferstraße</a:t>
            </a:r>
            <a:r>
              <a:rPr lang="en-US" sz="3400" dirty="0" smtClean="0">
                <a:solidFill>
                  <a:srgbClr val="00FF00"/>
                </a:solidFill>
              </a:rPr>
              <a:t> </a:t>
            </a:r>
            <a:r>
              <a:rPr lang="en-US" sz="3400" dirty="0" err="1" smtClean="0">
                <a:solidFill>
                  <a:srgbClr val="00FF00"/>
                </a:solidFill>
              </a:rPr>
              <a:t>Leoforos</a:t>
            </a:r>
            <a:r>
              <a:rPr lang="en-US" sz="3400" dirty="0" smtClean="0">
                <a:solidFill>
                  <a:srgbClr val="00FF00"/>
                </a:solidFill>
              </a:rPr>
              <a:t> </a:t>
            </a:r>
            <a:r>
              <a:rPr lang="en-US" sz="3400" dirty="0" err="1" smtClean="0">
                <a:solidFill>
                  <a:srgbClr val="00FF00"/>
                </a:solidFill>
              </a:rPr>
              <a:t>Nikis</a:t>
            </a:r>
            <a:r>
              <a:rPr lang="en-US" sz="3400" dirty="0" smtClean="0">
                <a:solidFill>
                  <a:srgbClr val="00FF00"/>
                </a:solidFill>
              </a:rPr>
              <a:t> (‚</a:t>
            </a:r>
            <a:r>
              <a:rPr lang="en-US" sz="3400" dirty="0" err="1" smtClean="0">
                <a:solidFill>
                  <a:srgbClr val="00FF00"/>
                </a:solidFill>
              </a:rPr>
              <a:t>Siegesboulevard</a:t>
            </a:r>
            <a:r>
              <a:rPr lang="en-US" sz="3400" dirty="0" smtClean="0">
                <a:solidFill>
                  <a:srgbClr val="00FF00"/>
                </a:solidFill>
              </a:rPr>
              <a:t>‘) </a:t>
            </a:r>
            <a:r>
              <a:rPr lang="en-US" sz="3400" dirty="0" err="1" smtClean="0">
                <a:solidFill>
                  <a:srgbClr val="00FF00"/>
                </a:solidFill>
              </a:rPr>
              <a:t>mit</a:t>
            </a:r>
            <a:r>
              <a:rPr lang="en-US" sz="3400" dirty="0" smtClean="0">
                <a:solidFill>
                  <a:srgbClr val="00FF00"/>
                </a:solidFill>
              </a:rPr>
              <a:t> der </a:t>
            </a:r>
            <a:r>
              <a:rPr lang="en-US" sz="3400" dirty="0" err="1" smtClean="0">
                <a:solidFill>
                  <a:srgbClr val="00FF00"/>
                </a:solidFill>
              </a:rPr>
              <a:t>nordöstlich</a:t>
            </a:r>
            <a:r>
              <a:rPr lang="en-US" sz="3400" dirty="0" smtClean="0">
                <a:solidFill>
                  <a:srgbClr val="00FF00"/>
                </a:solidFill>
              </a:rPr>
              <a:t> </a:t>
            </a:r>
            <a:r>
              <a:rPr lang="en-US" sz="3400" dirty="0" err="1" smtClean="0">
                <a:solidFill>
                  <a:srgbClr val="00FF00"/>
                </a:solidFill>
              </a:rPr>
              <a:t>führenden</a:t>
            </a:r>
            <a:r>
              <a:rPr lang="en-US" sz="3400" dirty="0" smtClean="0">
                <a:solidFill>
                  <a:srgbClr val="00FF00"/>
                </a:solidFill>
              </a:rPr>
              <a:t> </a:t>
            </a:r>
            <a:r>
              <a:rPr lang="en-US" sz="3400" dirty="0" err="1" smtClean="0">
                <a:solidFill>
                  <a:srgbClr val="00FF00"/>
                </a:solidFill>
              </a:rPr>
              <a:t>anschließenden</a:t>
            </a:r>
            <a:r>
              <a:rPr lang="en-US" sz="3400" dirty="0" smtClean="0">
                <a:solidFill>
                  <a:srgbClr val="00FF00"/>
                </a:solidFill>
              </a:rPr>
              <a:t> </a:t>
            </a:r>
            <a:r>
              <a:rPr lang="en-US" sz="3400" dirty="0" err="1" smtClean="0">
                <a:solidFill>
                  <a:srgbClr val="00FF00"/>
                </a:solidFill>
              </a:rPr>
              <a:t>Fußgängerstraße</a:t>
            </a:r>
            <a:r>
              <a:rPr lang="en-US" sz="3400" dirty="0" smtClean="0">
                <a:solidFill>
                  <a:srgbClr val="00FF00"/>
                </a:solidFill>
              </a:rPr>
              <a:t> </a:t>
            </a:r>
            <a:r>
              <a:rPr lang="en-US" sz="3400" dirty="0" err="1" smtClean="0">
                <a:solidFill>
                  <a:srgbClr val="00FF00"/>
                </a:solidFill>
              </a:rPr>
              <a:t>odos</a:t>
            </a:r>
            <a:r>
              <a:rPr lang="en-US" sz="3400" dirty="0" smtClean="0">
                <a:solidFill>
                  <a:srgbClr val="00FF00"/>
                </a:solidFill>
              </a:rPr>
              <a:t> </a:t>
            </a:r>
            <a:r>
              <a:rPr lang="en-US" sz="3400" dirty="0" err="1" smtClean="0">
                <a:solidFill>
                  <a:srgbClr val="00FF00"/>
                </a:solidFill>
              </a:rPr>
              <a:t>Aristotelous</a:t>
            </a:r>
            <a:r>
              <a:rPr lang="en-US" sz="3400" dirty="0" smtClean="0">
                <a:solidFill>
                  <a:srgbClr val="00FF00"/>
                </a:solidFill>
              </a:rPr>
              <a:t> (‚</a:t>
            </a:r>
            <a:r>
              <a:rPr lang="en-US" sz="3400" dirty="0" err="1" smtClean="0">
                <a:solidFill>
                  <a:srgbClr val="00FF00"/>
                </a:solidFill>
              </a:rPr>
              <a:t>Aristoteles-Straße</a:t>
            </a:r>
            <a:r>
              <a:rPr lang="en-US" sz="3400" dirty="0" smtClean="0">
                <a:solidFill>
                  <a:srgbClr val="00FF00"/>
                </a:solidFill>
              </a:rPr>
              <a:t>‘), die </a:t>
            </a:r>
            <a:r>
              <a:rPr lang="en-US" sz="3400" dirty="0" err="1" smtClean="0">
                <a:solidFill>
                  <a:srgbClr val="00FF00"/>
                </a:solidFill>
              </a:rPr>
              <a:t>zum</a:t>
            </a:r>
            <a:r>
              <a:rPr lang="en-US" sz="3400" dirty="0" smtClean="0">
                <a:solidFill>
                  <a:srgbClr val="00FF00"/>
                </a:solidFill>
              </a:rPr>
              <a:t> </a:t>
            </a:r>
            <a:r>
              <a:rPr lang="en-US" sz="3400" dirty="0" err="1" smtClean="0">
                <a:solidFill>
                  <a:srgbClr val="00FF00"/>
                </a:solidFill>
              </a:rPr>
              <a:t>Archea</a:t>
            </a:r>
            <a:r>
              <a:rPr lang="en-US" sz="3400" dirty="0" smtClean="0">
                <a:solidFill>
                  <a:srgbClr val="00FF00"/>
                </a:solidFill>
              </a:rPr>
              <a:t> Agora-</a:t>
            </a:r>
            <a:r>
              <a:rPr lang="en-US" sz="3400" dirty="0" err="1" smtClean="0">
                <a:solidFill>
                  <a:srgbClr val="00FF00"/>
                </a:solidFill>
              </a:rPr>
              <a:t>Platz</a:t>
            </a:r>
            <a:r>
              <a:rPr lang="en-US" sz="3400" dirty="0" smtClean="0">
                <a:solidFill>
                  <a:srgbClr val="00FF00"/>
                </a:solidFill>
              </a:rPr>
              <a:t> und den </a:t>
            </a:r>
            <a:r>
              <a:rPr lang="en-US" sz="3400" dirty="0" err="1" smtClean="0">
                <a:solidFill>
                  <a:srgbClr val="00FF00"/>
                </a:solidFill>
              </a:rPr>
              <a:t>Resten</a:t>
            </a:r>
            <a:r>
              <a:rPr lang="en-US" sz="3400" dirty="0" smtClean="0">
                <a:solidFill>
                  <a:srgbClr val="00FF00"/>
                </a:solidFill>
              </a:rPr>
              <a:t> des </a:t>
            </a:r>
            <a:r>
              <a:rPr lang="en-US" sz="3400" dirty="0" err="1" smtClean="0">
                <a:solidFill>
                  <a:srgbClr val="00FF00"/>
                </a:solidFill>
              </a:rPr>
              <a:t>antiken</a:t>
            </a:r>
            <a:r>
              <a:rPr lang="en-US" sz="3400" dirty="0" smtClean="0">
                <a:solidFill>
                  <a:srgbClr val="00FF00"/>
                </a:solidFill>
              </a:rPr>
              <a:t> </a:t>
            </a:r>
            <a:r>
              <a:rPr lang="en-US" sz="3400" dirty="0" err="1" smtClean="0">
                <a:solidFill>
                  <a:srgbClr val="00FF00"/>
                </a:solidFill>
              </a:rPr>
              <a:t>römischen</a:t>
            </a:r>
            <a:r>
              <a:rPr lang="en-US" sz="3400" dirty="0" smtClean="0">
                <a:solidFill>
                  <a:srgbClr val="00FF00"/>
                </a:solidFill>
              </a:rPr>
              <a:t> Forums </a:t>
            </a:r>
            <a:r>
              <a:rPr lang="en-US" sz="3400" dirty="0" err="1" smtClean="0">
                <a:solidFill>
                  <a:srgbClr val="00FF00"/>
                </a:solidFill>
              </a:rPr>
              <a:t>führt</a:t>
            </a:r>
            <a:endParaRPr lang="el-GR" sz="3400" dirty="0" smtClean="0">
              <a:solidFill>
                <a:srgbClr val="00FF00"/>
              </a:solidFill>
            </a:endParaRPr>
          </a:p>
          <a:p>
            <a:endParaRPr lang="el-GR" dirty="0">
              <a:solidFill>
                <a:srgbClr val="FF6600"/>
              </a:solidFill>
            </a:endParaRPr>
          </a:p>
        </p:txBody>
      </p:sp>
    </p:spTree>
    <p:extLst>
      <p:ext uri="{BB962C8B-B14F-4D97-AF65-F5344CB8AC3E}">
        <p14:creationId xmlns:p14="http://schemas.microsoft.com/office/powerpoint/2010/main" val="382332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752013"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827584" y="2636912"/>
            <a:ext cx="3600400" cy="1470025"/>
          </a:xfrm>
        </p:spPr>
        <p:txBody>
          <a:bodyPr>
            <a:noAutofit/>
          </a:bodyPr>
          <a:lstStyle/>
          <a:p>
            <a:r>
              <a:rPr lang="el-GR" sz="3600" b="1" dirty="0" smtClean="0">
                <a:solidFill>
                  <a:srgbClr val="00CCFF"/>
                </a:solidFill>
              </a:rPr>
              <a:t>Καμάρα</a:t>
            </a:r>
            <a:r>
              <a:rPr lang="el-GR" sz="2800" dirty="0" smtClean="0">
                <a:solidFill>
                  <a:srgbClr val="00CCFF"/>
                </a:solidFill>
              </a:rPr>
              <a:t/>
            </a:r>
            <a:br>
              <a:rPr lang="el-GR" sz="2800" dirty="0" smtClean="0">
                <a:solidFill>
                  <a:srgbClr val="00CCFF"/>
                </a:solidFill>
              </a:rPr>
            </a:br>
            <a:r>
              <a:rPr lang="el-GR" sz="2800" dirty="0" smtClean="0">
                <a:solidFill>
                  <a:srgbClr val="00CCFF"/>
                </a:solidFill>
              </a:rPr>
              <a:t>Το γνωστότερο μνημείο της Θεσσαλονίκης μαζί με το Λευκό Πύργο και ένα από τα χαρακτηριστικότερα της ύστερης αρχαιότητας, όταν η Θεσσαλονίκη έγινε η πρωτεύουσα του καίσαρα </a:t>
            </a:r>
            <a:r>
              <a:rPr lang="el-GR" sz="2800" dirty="0" err="1" smtClean="0">
                <a:solidFill>
                  <a:srgbClr val="00CCFF"/>
                </a:solidFill>
              </a:rPr>
              <a:t>Γαλέριου</a:t>
            </a:r>
            <a:r>
              <a:rPr lang="el-GR" sz="2800" dirty="0" smtClean="0">
                <a:solidFill>
                  <a:srgbClr val="00CCFF"/>
                </a:solidFill>
              </a:rPr>
              <a:t>, είναι η αψίδα ή το θριαμβικό τόξο του </a:t>
            </a:r>
            <a:r>
              <a:rPr lang="el-GR" sz="2800" dirty="0" err="1" smtClean="0">
                <a:solidFill>
                  <a:srgbClr val="00CCFF"/>
                </a:solidFill>
              </a:rPr>
              <a:t>Γαλερίου</a:t>
            </a:r>
            <a:r>
              <a:rPr lang="el-GR" sz="2800" dirty="0" smtClean="0">
                <a:solidFill>
                  <a:srgbClr val="00CCFF"/>
                </a:solidFill>
              </a:rPr>
              <a:t>, η λεγόμενη</a:t>
            </a:r>
            <a:r>
              <a:rPr lang="en-US" sz="2800" dirty="0" smtClean="0">
                <a:solidFill>
                  <a:srgbClr val="00CCFF"/>
                </a:solidFill>
              </a:rPr>
              <a:t> </a:t>
            </a:r>
            <a:r>
              <a:rPr lang="el-GR" sz="2800" dirty="0" smtClean="0">
                <a:solidFill>
                  <a:srgbClr val="00CCFF"/>
                </a:solidFill>
              </a:rPr>
              <a:t>σήμερα Καμάρα </a:t>
            </a:r>
            <a:endParaRPr lang="el-GR" sz="2800" dirty="0">
              <a:solidFill>
                <a:srgbClr val="00CCFF"/>
              </a:solidFill>
            </a:endParaRPr>
          </a:p>
        </p:txBody>
      </p:sp>
      <p:sp>
        <p:nvSpPr>
          <p:cNvPr id="3" name="Υπότιτλος 2"/>
          <p:cNvSpPr>
            <a:spLocks noGrp="1"/>
          </p:cNvSpPr>
          <p:nvPr>
            <p:ph type="subTitle" idx="1"/>
          </p:nvPr>
        </p:nvSpPr>
        <p:spPr>
          <a:xfrm>
            <a:off x="4485536" y="2204864"/>
            <a:ext cx="4680520" cy="4464496"/>
          </a:xfrm>
        </p:spPr>
        <p:txBody>
          <a:bodyPr>
            <a:normAutofit fontScale="92500" lnSpcReduction="20000"/>
          </a:bodyPr>
          <a:lstStyle/>
          <a:p>
            <a:r>
              <a:rPr lang="en-US" sz="3900" b="1" dirty="0" err="1" smtClean="0">
                <a:solidFill>
                  <a:srgbClr val="FF9900"/>
                </a:solidFill>
              </a:rPr>
              <a:t>Kamara</a:t>
            </a:r>
            <a:endParaRPr lang="en-US" sz="3900" b="1" dirty="0" smtClean="0">
              <a:solidFill>
                <a:srgbClr val="FF9900"/>
              </a:solidFill>
            </a:endParaRPr>
          </a:p>
          <a:p>
            <a:r>
              <a:rPr lang="de-DE" dirty="0">
                <a:solidFill>
                  <a:srgbClr val="FF9900"/>
                </a:solidFill>
              </a:rPr>
              <a:t>Das bekannteste Denkmal in Thessaloniki mit dem Weißen Turm und einer der charakteristischsten der Spätantike, als Thessaloniki die Hauptstadt des Kaisers Galerius wurde, ist der Triumphbogen oder der Bogen des Galerius, jetzt genannt </a:t>
            </a:r>
            <a:r>
              <a:rPr lang="de-DE" dirty="0" err="1">
                <a:solidFill>
                  <a:srgbClr val="FF9900"/>
                </a:solidFill>
              </a:rPr>
              <a:t>Kamara</a:t>
            </a:r>
            <a:r>
              <a:rPr lang="de-DE" dirty="0">
                <a:solidFill>
                  <a:srgbClr val="FF9900"/>
                </a:solidFill>
              </a:rPr>
              <a:t>.</a:t>
            </a:r>
            <a:endParaRPr lang="el-GR" dirty="0">
              <a:solidFill>
                <a:srgbClr val="FF9900"/>
              </a:solidFill>
            </a:endParaRPr>
          </a:p>
        </p:txBody>
      </p:sp>
    </p:spTree>
    <p:extLst>
      <p:ext uri="{BB962C8B-B14F-4D97-AF65-F5344CB8AC3E}">
        <p14:creationId xmlns:p14="http://schemas.microsoft.com/office/powerpoint/2010/main" val="162649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395536" y="1268760"/>
            <a:ext cx="4045064" cy="5040560"/>
          </a:xfrm>
        </p:spPr>
        <p:txBody>
          <a:bodyPr>
            <a:normAutofit fontScale="90000"/>
          </a:bodyPr>
          <a:lstStyle/>
          <a:p>
            <a:r>
              <a:rPr lang="el-GR" sz="3600" b="1" dirty="0">
                <a:solidFill>
                  <a:srgbClr val="00FF00"/>
                </a:solidFill>
              </a:rPr>
              <a:t>Μπουγάτσα-Κουλούρι</a:t>
            </a:r>
            <a:r>
              <a:rPr lang="el-GR" sz="1600" dirty="0">
                <a:solidFill>
                  <a:srgbClr val="00FF00"/>
                </a:solidFill>
              </a:rPr>
              <a:t/>
            </a:r>
            <a:br>
              <a:rPr lang="el-GR" sz="1600" dirty="0">
                <a:solidFill>
                  <a:srgbClr val="00FF00"/>
                </a:solidFill>
              </a:rPr>
            </a:br>
            <a:r>
              <a:rPr lang="el-GR" sz="2700" dirty="0">
                <a:solidFill>
                  <a:srgbClr val="00FF00"/>
                </a:solidFill>
              </a:rPr>
              <a:t>Η μπουγάτσα είναι πίτα από φύλλο, με γέμιση συνήθως κρέμα ή τυρί, αν και συναντάται και σε άλλες γεύσεις, όπως με κιμά, σπανάκι ή με κρέμα κακάο. Το όνομά της προέρχεται από την αντίστοιχη τουρκική λέξη </a:t>
            </a:r>
            <a:r>
              <a:rPr lang="el-GR" sz="2700" dirty="0" err="1">
                <a:solidFill>
                  <a:srgbClr val="00FF00"/>
                </a:solidFill>
              </a:rPr>
              <a:t>πογάτσα</a:t>
            </a:r>
            <a:r>
              <a:rPr lang="el-GR" sz="2700" dirty="0">
                <a:solidFill>
                  <a:srgbClr val="00FF00"/>
                </a:solidFill>
              </a:rPr>
              <a:t> (POĞAÇA = ζύμη). Στην Ελλάδα την έφεραν </a:t>
            </a:r>
            <a:r>
              <a:rPr lang="el-GR" sz="2700" dirty="0" err="1">
                <a:solidFill>
                  <a:srgbClr val="00FF00"/>
                </a:solidFill>
              </a:rPr>
              <a:t>μικρασιάτες</a:t>
            </a:r>
            <a:r>
              <a:rPr lang="el-GR" sz="2700" dirty="0">
                <a:solidFill>
                  <a:srgbClr val="00FF00"/>
                </a:solidFill>
              </a:rPr>
              <a:t> πρόσφυγες μετά τη Μικρασιατική καταστροφή, κάνοντάς την ιδιαίτερα δημοφιλή στη Βόρεια Ελλάδα, ειδικά στη Θεσσαλονίκη και τις Σέρρες, που θεωρούνται φημισμένες για τη μπουγάτσα τους.</a:t>
            </a:r>
            <a:br>
              <a:rPr lang="el-GR" sz="2700" dirty="0">
                <a:solidFill>
                  <a:srgbClr val="00FF00"/>
                </a:solidFill>
              </a:rPr>
            </a:br>
            <a:r>
              <a:rPr lang="el-GR" sz="2700" dirty="0">
                <a:solidFill>
                  <a:srgbClr val="00FF00"/>
                </a:solidFill>
              </a:rPr>
              <a:t/>
            </a:r>
            <a:br>
              <a:rPr lang="el-GR" sz="2700" dirty="0">
                <a:solidFill>
                  <a:srgbClr val="00FF00"/>
                </a:solidFill>
              </a:rPr>
            </a:br>
            <a:r>
              <a:rPr lang="el-GR" sz="1600" dirty="0" smtClean="0"/>
              <a:t/>
            </a:r>
            <a:br>
              <a:rPr lang="el-GR" sz="1600" dirty="0" smtClean="0"/>
            </a:br>
            <a:endParaRPr lang="el-GR" sz="1600" dirty="0"/>
          </a:p>
        </p:txBody>
      </p:sp>
      <p:sp>
        <p:nvSpPr>
          <p:cNvPr id="3" name="Υπότιτλος 2"/>
          <p:cNvSpPr>
            <a:spLocks noGrp="1"/>
          </p:cNvSpPr>
          <p:nvPr>
            <p:ph type="subTitle" idx="1"/>
          </p:nvPr>
        </p:nvSpPr>
        <p:spPr>
          <a:xfrm>
            <a:off x="5148064" y="404664"/>
            <a:ext cx="3995936" cy="5976664"/>
          </a:xfrm>
        </p:spPr>
        <p:txBody>
          <a:bodyPr>
            <a:normAutofit fontScale="55000" lnSpcReduction="20000"/>
          </a:bodyPr>
          <a:lstStyle/>
          <a:p>
            <a:r>
              <a:rPr lang="en-US" sz="5700" b="1" dirty="0" smtClean="0">
                <a:solidFill>
                  <a:srgbClr val="FFFF00"/>
                </a:solidFill>
              </a:rPr>
              <a:t>Pie-Bun</a:t>
            </a:r>
            <a:endParaRPr lang="el-GR" sz="5700" b="1" dirty="0" smtClean="0">
              <a:solidFill>
                <a:srgbClr val="FFFF00"/>
              </a:solidFill>
            </a:endParaRPr>
          </a:p>
          <a:p>
            <a:r>
              <a:rPr lang="de-DE" sz="4400" dirty="0">
                <a:solidFill>
                  <a:srgbClr val="FFFF00"/>
                </a:solidFill>
              </a:rPr>
              <a:t>Der Kuchen ist Kuchen Blatt, in der Regel mit Sahne oder Käse gefüllt, wenn auch in anderen Geschmacksrichtungen, wie zum Beispiel Hackfleisch, Spinat mit Sahne oder Kakao gefunden. Sein Name kommt aus der gleichen türkischen Wort </a:t>
            </a:r>
            <a:r>
              <a:rPr lang="de-DE" sz="4400" dirty="0" err="1">
                <a:solidFill>
                  <a:srgbClr val="FFFF00"/>
                </a:solidFill>
              </a:rPr>
              <a:t>Pogatsa</a:t>
            </a:r>
            <a:r>
              <a:rPr lang="de-DE" sz="4400" dirty="0">
                <a:solidFill>
                  <a:srgbClr val="FFFF00"/>
                </a:solidFill>
              </a:rPr>
              <a:t> (</a:t>
            </a:r>
            <a:r>
              <a:rPr lang="de-DE" sz="4400" dirty="0" err="1">
                <a:solidFill>
                  <a:srgbClr val="FFFF00"/>
                </a:solidFill>
              </a:rPr>
              <a:t>pogaca</a:t>
            </a:r>
            <a:r>
              <a:rPr lang="de-DE" sz="4400" dirty="0">
                <a:solidFill>
                  <a:srgbClr val="FFFF00"/>
                </a:solidFill>
              </a:rPr>
              <a:t> = Hefe). In Griechenland, Kleinasien brachte die Flüchtlinge nach der kleinasiatischen Katastrophe, so dass es besonders beliebt im Norden Griechenlands, vor allem Thessaloniki und </a:t>
            </a:r>
            <a:r>
              <a:rPr lang="de-DE" sz="4400" dirty="0" err="1">
                <a:solidFill>
                  <a:srgbClr val="FFFF00"/>
                </a:solidFill>
              </a:rPr>
              <a:t>Serres</a:t>
            </a:r>
            <a:r>
              <a:rPr lang="de-DE" sz="4400" dirty="0">
                <a:solidFill>
                  <a:srgbClr val="FFFF00"/>
                </a:solidFill>
              </a:rPr>
              <a:t>, die berühmt für ihre Kuchen sind</a:t>
            </a:r>
            <a:r>
              <a:rPr lang="de-DE" sz="4400" dirty="0" smtClean="0">
                <a:solidFill>
                  <a:srgbClr val="FFFF00"/>
                </a:solidFill>
              </a:rPr>
              <a:t>.</a:t>
            </a:r>
            <a:endParaRPr lang="el-GR" sz="4400" dirty="0">
              <a:solidFill>
                <a:srgbClr val="FFFF00"/>
              </a:solidFill>
            </a:endParaRPr>
          </a:p>
        </p:txBody>
      </p:sp>
    </p:spTree>
    <p:extLst>
      <p:ext uri="{BB962C8B-B14F-4D97-AF65-F5344CB8AC3E}">
        <p14:creationId xmlns:p14="http://schemas.microsoft.com/office/powerpoint/2010/main" val="22600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0" y="-14848"/>
            <a:ext cx="9155440" cy="687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19824" y="2492896"/>
            <a:ext cx="4608512" cy="3744416"/>
          </a:xfrm>
        </p:spPr>
        <p:txBody>
          <a:bodyPr>
            <a:normAutofit fontScale="90000"/>
          </a:bodyPr>
          <a:lstStyle/>
          <a:p>
            <a:r>
              <a:rPr lang="el-GR" sz="3600" dirty="0">
                <a:solidFill>
                  <a:srgbClr val="00FF00"/>
                </a:solidFill>
              </a:rPr>
              <a:t>Ροτόντα Αγίου Γεωργίου </a:t>
            </a:r>
            <a:r>
              <a:rPr lang="el-GR" dirty="0">
                <a:solidFill>
                  <a:srgbClr val="00FF00"/>
                </a:solidFill>
              </a:rPr>
              <a:t/>
            </a:r>
            <a:br>
              <a:rPr lang="el-GR" dirty="0">
                <a:solidFill>
                  <a:srgbClr val="00FF00"/>
                </a:solidFill>
              </a:rPr>
            </a:br>
            <a:r>
              <a:rPr lang="el-GR" sz="2700" dirty="0" smtClean="0">
                <a:solidFill>
                  <a:srgbClr val="00FF00"/>
                </a:solidFill>
              </a:rPr>
              <a:t>Η </a:t>
            </a:r>
            <a:r>
              <a:rPr lang="el-GR" sz="2700" dirty="0">
                <a:solidFill>
                  <a:srgbClr val="00FF00"/>
                </a:solidFill>
              </a:rPr>
              <a:t>Ροτόντα του Αγίου Γεωργίου είναι ένα από τα αρχαιότερα και επιβλητικότερα μνημεία της Θεσσαλονίκης. </a:t>
            </a:r>
            <a:br>
              <a:rPr lang="el-GR" sz="2700" dirty="0">
                <a:solidFill>
                  <a:srgbClr val="00FF00"/>
                </a:solidFill>
              </a:rPr>
            </a:br>
            <a:r>
              <a:rPr lang="el-GR" sz="2700" dirty="0">
                <a:solidFill>
                  <a:srgbClr val="00FF00"/>
                </a:solidFill>
              </a:rPr>
              <a:t/>
            </a:r>
            <a:br>
              <a:rPr lang="el-GR" sz="2700" dirty="0">
                <a:solidFill>
                  <a:srgbClr val="00FF00"/>
                </a:solidFill>
              </a:rPr>
            </a:br>
            <a:r>
              <a:rPr lang="el-GR" sz="2700" dirty="0">
                <a:solidFill>
                  <a:srgbClr val="00FF00"/>
                </a:solidFill>
              </a:rPr>
              <a:t>Αποτελούσε τμήμα ενός μεγάλου κτιριακού συγκροτήματος που περιελάμβανε τα ανάκτορα, ένα οκταγωνικό κτίσμα και τον ιππόδρομο που έκτισε ο </a:t>
            </a:r>
            <a:r>
              <a:rPr lang="el-GR" sz="2700" dirty="0" err="1">
                <a:solidFill>
                  <a:srgbClr val="00FF00"/>
                </a:solidFill>
              </a:rPr>
              <a:t>Kαίσαρας</a:t>
            </a:r>
            <a:r>
              <a:rPr lang="el-GR" sz="2700" dirty="0">
                <a:solidFill>
                  <a:srgbClr val="00FF00"/>
                </a:solidFill>
              </a:rPr>
              <a:t> </a:t>
            </a:r>
            <a:r>
              <a:rPr lang="el-GR" sz="2700" dirty="0" err="1">
                <a:solidFill>
                  <a:srgbClr val="00FF00"/>
                </a:solidFill>
              </a:rPr>
              <a:t>Γαλέριος</a:t>
            </a:r>
            <a:r>
              <a:rPr lang="el-GR" sz="2700" dirty="0">
                <a:solidFill>
                  <a:srgbClr val="00FF00"/>
                </a:solidFill>
              </a:rPr>
              <a:t>, όταν στα χρόνια της πρώτης ρωμαϊκής τετραρχίας (γύρω στα 300 </a:t>
            </a:r>
            <a:r>
              <a:rPr lang="el-GR" sz="2700" dirty="0" err="1">
                <a:solidFill>
                  <a:srgbClr val="00FF00"/>
                </a:solidFill>
              </a:rPr>
              <a:t>μ.Χ</a:t>
            </a:r>
            <a:r>
              <a:rPr lang="el-GR" sz="2700" dirty="0">
                <a:solidFill>
                  <a:srgbClr val="00FF00"/>
                </a:solidFill>
              </a:rPr>
              <a:t>.) κατέστησε έδρα του την Θεσσαλονίκη. </a:t>
            </a:r>
            <a:br>
              <a:rPr lang="el-GR" sz="2700" dirty="0">
                <a:solidFill>
                  <a:srgbClr val="00FF00"/>
                </a:solidFill>
              </a:rPr>
            </a:br>
            <a:r>
              <a:rPr lang="el-GR" dirty="0"/>
              <a:t/>
            </a:r>
            <a:br>
              <a:rPr lang="el-GR" dirty="0"/>
            </a:br>
            <a:r>
              <a:rPr lang="el-GR" dirty="0" smtClean="0"/>
              <a:t/>
            </a:r>
            <a:br>
              <a:rPr lang="el-GR" dirty="0" smtClean="0"/>
            </a:br>
            <a:endParaRPr lang="el-GR" dirty="0"/>
          </a:p>
        </p:txBody>
      </p:sp>
      <p:sp>
        <p:nvSpPr>
          <p:cNvPr id="3" name="Υπότιτλος 2"/>
          <p:cNvSpPr>
            <a:spLocks noGrp="1"/>
          </p:cNvSpPr>
          <p:nvPr>
            <p:ph type="subTitle" idx="1"/>
          </p:nvPr>
        </p:nvSpPr>
        <p:spPr>
          <a:xfrm>
            <a:off x="5724128" y="34712"/>
            <a:ext cx="2728392" cy="6994688"/>
          </a:xfrm>
        </p:spPr>
        <p:txBody>
          <a:bodyPr>
            <a:normAutofit fontScale="47500" lnSpcReduction="20000"/>
          </a:bodyPr>
          <a:lstStyle/>
          <a:p>
            <a:r>
              <a:rPr lang="en-US" sz="5700" dirty="0" err="1">
                <a:solidFill>
                  <a:srgbClr val="FF3300"/>
                </a:solidFill>
              </a:rPr>
              <a:t>Rotunde</a:t>
            </a:r>
            <a:endParaRPr lang="el-GR" sz="5700" dirty="0" smtClean="0">
              <a:solidFill>
                <a:srgbClr val="FF3300"/>
              </a:solidFill>
            </a:endParaRPr>
          </a:p>
          <a:p>
            <a:r>
              <a:rPr lang="de-DE" sz="5100" dirty="0" smtClean="0">
                <a:solidFill>
                  <a:srgbClr val="FF3300"/>
                </a:solidFill>
              </a:rPr>
              <a:t>Rotunde </a:t>
            </a:r>
            <a:r>
              <a:rPr lang="de-DE" sz="5100" dirty="0">
                <a:solidFill>
                  <a:srgbClr val="FF3300"/>
                </a:solidFill>
              </a:rPr>
              <a:t>des Hl. Georg, Die Rotunde des Hl. Georg ist einer der ältesten und imposantesten Denkmäler von Thessaloniki. ;; War Teil eines großen Gebäudekomplexes, der den Palast, ein achteckiges Gebäude und dem Hippodrom von Galerius Caesar, wenn in den ersten Jahren des römischen Tetrarchie (um 300 n. Chr.) hat seinen Hauptsitz in Thessaloniki gebaut enthalten</a:t>
            </a:r>
            <a:endParaRPr lang="el-GR" sz="5100" dirty="0">
              <a:solidFill>
                <a:srgbClr val="FF3300"/>
              </a:solidFill>
            </a:endParaRPr>
          </a:p>
        </p:txBody>
      </p:sp>
    </p:spTree>
    <p:extLst>
      <p:ext uri="{BB962C8B-B14F-4D97-AF65-F5344CB8AC3E}">
        <p14:creationId xmlns:p14="http://schemas.microsoft.com/office/powerpoint/2010/main" val="407238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685800" y="-91440"/>
            <a:ext cx="7772400" cy="1944216"/>
          </a:xfrm>
        </p:spPr>
        <p:txBody>
          <a:bodyPr/>
          <a:lstStyle/>
          <a:p>
            <a:r>
              <a:rPr lang="el-GR" dirty="0" smtClean="0">
                <a:solidFill>
                  <a:srgbClr val="FFFF00"/>
                </a:solidFill>
              </a:rPr>
              <a:t>ΛΕΞΙΚΟ ΤΣΕΠΗΣ (ΕΛΛΗΝΙΚΑ-ΓΕΡΜΑΝΙΚΑ)</a:t>
            </a:r>
            <a:endParaRPr lang="el-GR" dirty="0">
              <a:solidFill>
                <a:srgbClr val="FFFF00"/>
              </a:solidFill>
            </a:endParaRPr>
          </a:p>
        </p:txBody>
      </p:sp>
      <p:sp>
        <p:nvSpPr>
          <p:cNvPr id="3" name="Υπότιτλος 2"/>
          <p:cNvSpPr>
            <a:spLocks noGrp="1"/>
          </p:cNvSpPr>
          <p:nvPr>
            <p:ph type="subTitle" idx="1"/>
          </p:nvPr>
        </p:nvSpPr>
        <p:spPr>
          <a:xfrm>
            <a:off x="1371600" y="1628800"/>
            <a:ext cx="6400800" cy="4824536"/>
          </a:xfrm>
        </p:spPr>
        <p:txBody>
          <a:bodyPr>
            <a:normAutofit fontScale="77500" lnSpcReduction="20000"/>
          </a:bodyPr>
          <a:lstStyle/>
          <a:p>
            <a:pPr marL="457200" indent="-457200" algn="l">
              <a:buFont typeface="Arial" pitchFamily="34" charset="0"/>
              <a:buChar char="•"/>
            </a:pPr>
            <a:r>
              <a:rPr lang="el-GR" sz="4000" dirty="0" smtClean="0">
                <a:solidFill>
                  <a:srgbClr val="FFFF00"/>
                </a:solidFill>
              </a:rPr>
              <a:t>Καλημέρα =</a:t>
            </a:r>
            <a:r>
              <a:rPr lang="en-US" sz="4000" dirty="0">
                <a:solidFill>
                  <a:srgbClr val="FFFF00"/>
                </a:solidFill>
              </a:rPr>
              <a:t> </a:t>
            </a:r>
            <a:r>
              <a:rPr lang="en-US" sz="4000" dirty="0" err="1">
                <a:solidFill>
                  <a:srgbClr val="FFFF00"/>
                </a:solidFill>
              </a:rPr>
              <a:t>G</a:t>
            </a:r>
            <a:r>
              <a:rPr lang="en-US" sz="4000" dirty="0" err="1" smtClean="0">
                <a:solidFill>
                  <a:srgbClr val="FFFF00"/>
                </a:solidFill>
              </a:rPr>
              <a:t>uten</a:t>
            </a:r>
            <a:r>
              <a:rPr lang="en-US" sz="4000" dirty="0" smtClean="0">
                <a:solidFill>
                  <a:srgbClr val="FFFF00"/>
                </a:solidFill>
              </a:rPr>
              <a:t> </a:t>
            </a:r>
            <a:r>
              <a:rPr lang="en-US" sz="4000" dirty="0" err="1" smtClean="0">
                <a:solidFill>
                  <a:srgbClr val="FFFF00"/>
                </a:solidFill>
              </a:rPr>
              <a:t>Morgen</a:t>
            </a:r>
            <a:r>
              <a:rPr lang="en-US" sz="4000" dirty="0" smtClean="0">
                <a:solidFill>
                  <a:srgbClr val="FFFF00"/>
                </a:solidFill>
              </a:rPr>
              <a:t> </a:t>
            </a:r>
          </a:p>
          <a:p>
            <a:pPr marL="457200" indent="-457200" algn="l">
              <a:buFont typeface="Arial" pitchFamily="34" charset="0"/>
              <a:buChar char="•"/>
            </a:pPr>
            <a:r>
              <a:rPr lang="el-GR" sz="4000" dirty="0" smtClean="0">
                <a:solidFill>
                  <a:srgbClr val="FFFF00"/>
                </a:solidFill>
              </a:rPr>
              <a:t>Γεια = Η</a:t>
            </a:r>
            <a:r>
              <a:rPr lang="en-US" sz="4000" dirty="0" err="1" smtClean="0">
                <a:solidFill>
                  <a:srgbClr val="FFFF00"/>
                </a:solidFill>
              </a:rPr>
              <a:t>allo</a:t>
            </a:r>
            <a:endParaRPr lang="en-US" sz="4000" dirty="0" smtClean="0">
              <a:solidFill>
                <a:srgbClr val="FFFF00"/>
              </a:solidFill>
            </a:endParaRPr>
          </a:p>
          <a:p>
            <a:pPr marL="457200" indent="-457200" algn="l">
              <a:buFont typeface="Arial" pitchFamily="34" charset="0"/>
              <a:buChar char="•"/>
            </a:pPr>
            <a:r>
              <a:rPr lang="el-GR" sz="4000" dirty="0" smtClean="0">
                <a:solidFill>
                  <a:srgbClr val="FFFF00"/>
                </a:solidFill>
              </a:rPr>
              <a:t>Θάλασσα = </a:t>
            </a:r>
            <a:r>
              <a:rPr lang="en-US" sz="4000" dirty="0" smtClean="0">
                <a:solidFill>
                  <a:srgbClr val="FFFF00"/>
                </a:solidFill>
              </a:rPr>
              <a:t>Meer</a:t>
            </a:r>
            <a:endParaRPr lang="el-GR" sz="4000" dirty="0" smtClean="0">
              <a:solidFill>
                <a:srgbClr val="FFFF00"/>
              </a:solidFill>
            </a:endParaRPr>
          </a:p>
          <a:p>
            <a:pPr marL="457200" indent="-457200" algn="l">
              <a:buFont typeface="Arial" pitchFamily="34" charset="0"/>
              <a:buChar char="•"/>
            </a:pPr>
            <a:r>
              <a:rPr lang="el-GR" sz="4000" dirty="0" smtClean="0">
                <a:solidFill>
                  <a:srgbClr val="FFFF00"/>
                </a:solidFill>
              </a:rPr>
              <a:t>Παραλία = </a:t>
            </a:r>
            <a:r>
              <a:rPr lang="en-US" sz="4000" dirty="0" smtClean="0">
                <a:solidFill>
                  <a:srgbClr val="FFFF00"/>
                </a:solidFill>
              </a:rPr>
              <a:t>Strand</a:t>
            </a:r>
            <a:endParaRPr lang="el-GR" sz="4000" dirty="0" smtClean="0">
              <a:solidFill>
                <a:srgbClr val="FFFF00"/>
              </a:solidFill>
            </a:endParaRPr>
          </a:p>
          <a:p>
            <a:pPr marL="457200" indent="-457200" algn="l">
              <a:buFont typeface="Arial" pitchFamily="34" charset="0"/>
              <a:buChar char="•"/>
            </a:pPr>
            <a:r>
              <a:rPr lang="el-GR" sz="4000" dirty="0" smtClean="0">
                <a:solidFill>
                  <a:srgbClr val="FFFF00"/>
                </a:solidFill>
              </a:rPr>
              <a:t>Λιμάνι =  </a:t>
            </a:r>
            <a:r>
              <a:rPr lang="en-US" sz="4000" dirty="0" smtClean="0">
                <a:solidFill>
                  <a:srgbClr val="FFFF00"/>
                </a:solidFill>
              </a:rPr>
              <a:t>Port</a:t>
            </a:r>
          </a:p>
          <a:p>
            <a:pPr marL="457200" indent="-457200" algn="l">
              <a:buFont typeface="Arial" pitchFamily="34" charset="0"/>
              <a:buChar char="•"/>
            </a:pPr>
            <a:r>
              <a:rPr lang="el-GR" sz="4000" dirty="0" smtClean="0">
                <a:solidFill>
                  <a:srgbClr val="FFFF00"/>
                </a:solidFill>
              </a:rPr>
              <a:t>Καληνύχτα = </a:t>
            </a:r>
            <a:r>
              <a:rPr lang="en-US" sz="4000" dirty="0" err="1" smtClean="0">
                <a:solidFill>
                  <a:srgbClr val="FFFF00"/>
                </a:solidFill>
              </a:rPr>
              <a:t>Gute</a:t>
            </a:r>
            <a:r>
              <a:rPr lang="en-US" sz="4000" dirty="0" smtClean="0">
                <a:solidFill>
                  <a:srgbClr val="FFFF00"/>
                </a:solidFill>
              </a:rPr>
              <a:t> </a:t>
            </a:r>
            <a:r>
              <a:rPr lang="en-US" sz="4000" dirty="0" err="1" smtClean="0">
                <a:solidFill>
                  <a:srgbClr val="FFFF00"/>
                </a:solidFill>
              </a:rPr>
              <a:t>Nacht</a:t>
            </a:r>
            <a:endParaRPr lang="en-US" sz="4000" dirty="0" smtClean="0">
              <a:solidFill>
                <a:srgbClr val="FFFF00"/>
              </a:solidFill>
            </a:endParaRPr>
          </a:p>
          <a:p>
            <a:pPr marL="457200" indent="-457200" algn="l">
              <a:buFont typeface="Arial" pitchFamily="34" charset="0"/>
              <a:buChar char="•"/>
            </a:pPr>
            <a:r>
              <a:rPr lang="el-GR" sz="4000" dirty="0" smtClean="0">
                <a:solidFill>
                  <a:srgbClr val="FFFF00"/>
                </a:solidFill>
              </a:rPr>
              <a:t>Φαγητό = </a:t>
            </a:r>
            <a:r>
              <a:rPr lang="en-US" sz="4000" dirty="0" err="1" smtClean="0">
                <a:solidFill>
                  <a:srgbClr val="FFFF00"/>
                </a:solidFill>
              </a:rPr>
              <a:t>Mahlzeit</a:t>
            </a:r>
            <a:endParaRPr lang="el-GR" sz="4000" dirty="0" smtClean="0">
              <a:solidFill>
                <a:srgbClr val="FFFF00"/>
              </a:solidFill>
            </a:endParaRPr>
          </a:p>
          <a:p>
            <a:pPr marL="457200" indent="-457200" algn="l">
              <a:buFont typeface="Arial" pitchFamily="34" charset="0"/>
              <a:buChar char="•"/>
            </a:pPr>
            <a:r>
              <a:rPr lang="el-GR" sz="4000" dirty="0" smtClean="0">
                <a:solidFill>
                  <a:srgbClr val="FFFF00"/>
                </a:solidFill>
              </a:rPr>
              <a:t>Σουβλάκι = </a:t>
            </a:r>
            <a:r>
              <a:rPr lang="en-US" sz="4000" dirty="0" err="1" smtClean="0">
                <a:solidFill>
                  <a:srgbClr val="FFFF00"/>
                </a:solidFill>
              </a:rPr>
              <a:t>Souvlaki</a:t>
            </a:r>
            <a:endParaRPr lang="el-GR" sz="4000" dirty="0" smtClean="0">
              <a:solidFill>
                <a:srgbClr val="FFFF00"/>
              </a:solidFill>
            </a:endParaRPr>
          </a:p>
          <a:p>
            <a:pPr marL="457200" indent="-457200" algn="l">
              <a:buFont typeface="Arial" pitchFamily="34" charset="0"/>
              <a:buChar char="•"/>
            </a:pPr>
            <a:r>
              <a:rPr lang="el-GR" sz="4000" dirty="0" smtClean="0">
                <a:solidFill>
                  <a:srgbClr val="FFFF00"/>
                </a:solidFill>
              </a:rPr>
              <a:t>Ροτόντα = </a:t>
            </a:r>
            <a:r>
              <a:rPr lang="en-US" sz="4000" dirty="0" err="1" smtClean="0">
                <a:solidFill>
                  <a:srgbClr val="FFFF00"/>
                </a:solidFill>
              </a:rPr>
              <a:t>Rotunde</a:t>
            </a:r>
            <a:endParaRPr lang="en-US" sz="4000" dirty="0" smtClean="0">
              <a:solidFill>
                <a:srgbClr val="FFFF00"/>
              </a:solidFill>
            </a:endParaRPr>
          </a:p>
          <a:p>
            <a:pPr marL="457200" indent="-457200" algn="l">
              <a:buFont typeface="Arial" pitchFamily="34" charset="0"/>
              <a:buChar char="•"/>
            </a:pPr>
            <a:r>
              <a:rPr lang="el-GR" sz="4000" dirty="0" smtClean="0">
                <a:solidFill>
                  <a:srgbClr val="FFFF00"/>
                </a:solidFill>
              </a:rPr>
              <a:t>Λευκός Πύργος = </a:t>
            </a:r>
            <a:r>
              <a:rPr lang="en-US" sz="4000" dirty="0" err="1">
                <a:solidFill>
                  <a:srgbClr val="FFFF00"/>
                </a:solidFill>
              </a:rPr>
              <a:t>Weiße</a:t>
            </a:r>
            <a:r>
              <a:rPr lang="en-US" sz="4000" dirty="0">
                <a:solidFill>
                  <a:srgbClr val="FFFF00"/>
                </a:solidFill>
              </a:rPr>
              <a:t> Turm</a:t>
            </a:r>
          </a:p>
          <a:p>
            <a:pPr marL="457200" indent="-457200" algn="l">
              <a:buFont typeface="Arial" pitchFamily="34" charset="0"/>
              <a:buChar char="•"/>
            </a:pPr>
            <a:endParaRPr lang="el-GR" sz="4000" dirty="0" smtClean="0">
              <a:solidFill>
                <a:srgbClr val="FFFF00"/>
              </a:solidFill>
            </a:endParaRPr>
          </a:p>
          <a:p>
            <a:pPr marL="457200" indent="-457200" algn="l">
              <a:buFont typeface="Arial" pitchFamily="34" charset="0"/>
              <a:buChar char="•"/>
            </a:pPr>
            <a:endParaRPr lang="en-US" dirty="0" smtClean="0"/>
          </a:p>
          <a:p>
            <a:pPr marL="457200" indent="-457200" algn="l">
              <a:buFont typeface="Arial" pitchFamily="34" charset="0"/>
              <a:buChar char="•"/>
            </a:pPr>
            <a:endParaRPr lang="en-US" dirty="0" smtClean="0"/>
          </a:p>
          <a:p>
            <a:pPr algn="l"/>
            <a:endParaRPr lang="el-GR" dirty="0"/>
          </a:p>
        </p:txBody>
      </p:sp>
    </p:spTree>
    <p:extLst>
      <p:ext uri="{BB962C8B-B14F-4D97-AF65-F5344CB8AC3E}">
        <p14:creationId xmlns:p14="http://schemas.microsoft.com/office/powerpoint/2010/main" val="3034483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327</Words>
  <Application>Microsoft Office PowerPoint</Application>
  <PresentationFormat>Προβολή στην οθόνη (4:3)</PresentationFormat>
  <Paragraphs>29</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Θέμα του Office</vt:lpstr>
      <vt:lpstr>Θεσσαλονίκη (Γερμανικά)  Μάριο Π. –Ιορδάνης Α.</vt:lpstr>
      <vt:lpstr>Λευκός Πύργος Ο Λευκός Πύργος της Θεσσαλονίκης είναι ένας οχυρωματικός πύργος του 15ου αιώνα, ο οποίος χρησιμοποιήθηκε στη συνέχεια ως κατάλυμα φρουράς Γενιτσάρων και ως φυλακή θανατοποινιτών. Είναι ένα από πιο γνωστά κτίσματα-σύμβολα πόλεων στην Ελλάδα. Έχει 6 ορόφους, 34 μέτρα ύψος και 70 μέτρα περίμετρο.  </vt:lpstr>
      <vt:lpstr>Πλατεία Αριστοτέλους Όταν η πλατεία σχεδιάστηκε το 1917, o Ερνέστ Εμπράρ, ο οποίος σχεδίασε ένα μεγάλο μέρος της σύγχρονης Θεσσαλονίκης, με σκοπό την πλατεία που ονομάζεται πλατεία του Μεγάλου Αλεξάνδρου και ένα μεγάλο άγαλμα του Αλεξάνδρου θα ήταν να στη μέση της πλατείας και θα οδηγούσε σε ένα υπέροχο παλάτι της Δικαιοσύνης στην οδό Αριστοτέλους. Τα αρχικά σχέδια όμως απλοποιήθηκαν, ενώ η διαμόρφωση της πλατείας τελείωσε στα πλαίσια των δεκαετιών 1950 και 1960.   </vt:lpstr>
      <vt:lpstr>Καμάρα Το γνωστότερο μνημείο της Θεσσαλονίκης μαζί με το Λευκό Πύργο και ένα από τα χαρακτηριστικότερα της ύστερης αρχαιότητας, όταν η Θεσσαλονίκη έγινε η πρωτεύουσα του καίσαρα Γαλέριου, είναι η αψίδα ή το θριαμβικό τόξο του Γαλερίου, η λεγόμενη σήμερα Καμάρα </vt:lpstr>
      <vt:lpstr>Μπουγάτσα-Κουλούρι Η μπουγάτσα είναι πίτα από φύλλο, με γέμιση συνήθως κρέμα ή τυρί, αν και συναντάται και σε άλλες γεύσεις, όπως με κιμά, σπανάκι ή με κρέμα κακάο. Το όνομά της προέρχεται από την αντίστοιχη τουρκική λέξη πογάτσα (POĞAÇA = ζύμη). Στην Ελλάδα την έφεραν μικρασιάτες πρόσφυγες μετά τη Μικρασιατική καταστροφή, κάνοντάς την ιδιαίτερα δημοφιλή στη Βόρεια Ελλάδα, ειδικά στη Θεσσαλονίκη και τις Σέρρες, που θεωρούνται φημισμένες για τη μπουγάτσα τους.   </vt:lpstr>
      <vt:lpstr>Ροτόντα Αγίου Γεωργίου  Η Ροτόντα του Αγίου Γεωργίου είναι ένα από τα αρχαιότερα και επιβλητικότερα μνημεία της Θεσσαλονίκης.   Αποτελούσε τμήμα ενός μεγάλου κτιριακού συγκροτήματος που περιελάμβανε τα ανάκτορα, ένα οκταγωνικό κτίσμα και τον ιππόδρομο που έκτισε ο Kαίσαρας Γαλέριος, όταν στα χρόνια της πρώτης ρωμαϊκής τετραρχίας (γύρω στα 300 μ.Χ.) κατέστησε έδρα του την Θεσσαλονίκη.    </vt:lpstr>
      <vt:lpstr>ΛΕΞΙΚΟ ΤΣΕΠΗΣ (ΕΛΛΗΝΙΚΑ-ΓΕΡΜΑΝΙΚΑ)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Θεσσαλονίκη (Γερμανικά)</dc:title>
  <dc:creator>sxoleio</dc:creator>
  <cp:lastModifiedBy>sxoleio</cp:lastModifiedBy>
  <cp:revision>14</cp:revision>
  <dcterms:created xsi:type="dcterms:W3CDTF">2012-05-08T07:07:45Z</dcterms:created>
  <dcterms:modified xsi:type="dcterms:W3CDTF">2012-05-25T07:17:34Z</dcterms:modified>
</cp:coreProperties>
</file>