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6" r:id="rId3"/>
    <p:sldId id="257" r:id="rId4"/>
    <p:sldId id="258" r:id="rId5"/>
    <p:sldId id="259" r:id="rId6"/>
    <p:sldId id="260" r:id="rId7"/>
    <p:sldId id="261" r:id="rId8"/>
    <p:sldId id="262" r:id="rId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9822" autoAdjust="0"/>
  </p:normalViewPr>
  <p:slideViewPr>
    <p:cSldViewPr>
      <p:cViewPr>
        <p:scale>
          <a:sx n="72" d="100"/>
          <a:sy n="72" d="100"/>
        </p:scale>
        <p:origin x="-1326" y="-1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762D2627-898B-445E-9912-EB18C6F59D39}" type="datetimeFigureOut">
              <a:rPr lang="el-GR" smtClean="0"/>
              <a:t>29/5/2012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5755A6A-006E-4DF4-B319-7C178675942C}" type="slidenum">
              <a:rPr lang="el-GR" smtClean="0"/>
              <a:t>‹#›</a:t>
            </a:fld>
            <a:endParaRPr lang="el-GR"/>
          </a:p>
        </p:txBody>
      </p:sp>
    </p:spTree>
    <p:extLst>
      <p:ext uri="{BB962C8B-B14F-4D97-AF65-F5344CB8AC3E}">
        <p14:creationId xmlns:p14="http://schemas.microsoft.com/office/powerpoint/2010/main" val="3905570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62D2627-898B-445E-9912-EB18C6F59D39}" type="datetimeFigureOut">
              <a:rPr lang="el-GR" smtClean="0"/>
              <a:t>29/5/2012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5755A6A-006E-4DF4-B319-7C178675942C}" type="slidenum">
              <a:rPr lang="el-GR" smtClean="0"/>
              <a:t>‹#›</a:t>
            </a:fld>
            <a:endParaRPr lang="el-GR"/>
          </a:p>
        </p:txBody>
      </p:sp>
    </p:spTree>
    <p:extLst>
      <p:ext uri="{BB962C8B-B14F-4D97-AF65-F5344CB8AC3E}">
        <p14:creationId xmlns:p14="http://schemas.microsoft.com/office/powerpoint/2010/main" val="1529251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62D2627-898B-445E-9912-EB18C6F59D39}" type="datetimeFigureOut">
              <a:rPr lang="el-GR" smtClean="0"/>
              <a:t>29/5/2012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5755A6A-006E-4DF4-B319-7C178675942C}" type="slidenum">
              <a:rPr lang="el-GR" smtClean="0"/>
              <a:t>‹#›</a:t>
            </a:fld>
            <a:endParaRPr lang="el-GR"/>
          </a:p>
        </p:txBody>
      </p:sp>
    </p:spTree>
    <p:extLst>
      <p:ext uri="{BB962C8B-B14F-4D97-AF65-F5344CB8AC3E}">
        <p14:creationId xmlns:p14="http://schemas.microsoft.com/office/powerpoint/2010/main" val="1187928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62D2627-898B-445E-9912-EB18C6F59D39}" type="datetimeFigureOut">
              <a:rPr lang="el-GR" smtClean="0"/>
              <a:t>29/5/2012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5755A6A-006E-4DF4-B319-7C178675942C}" type="slidenum">
              <a:rPr lang="el-GR" smtClean="0"/>
              <a:t>‹#›</a:t>
            </a:fld>
            <a:endParaRPr lang="el-GR"/>
          </a:p>
        </p:txBody>
      </p:sp>
    </p:spTree>
    <p:extLst>
      <p:ext uri="{BB962C8B-B14F-4D97-AF65-F5344CB8AC3E}">
        <p14:creationId xmlns:p14="http://schemas.microsoft.com/office/powerpoint/2010/main" val="3520898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762D2627-898B-445E-9912-EB18C6F59D39}" type="datetimeFigureOut">
              <a:rPr lang="el-GR" smtClean="0"/>
              <a:t>29/5/2012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5755A6A-006E-4DF4-B319-7C178675942C}" type="slidenum">
              <a:rPr lang="el-GR" smtClean="0"/>
              <a:t>‹#›</a:t>
            </a:fld>
            <a:endParaRPr lang="el-GR"/>
          </a:p>
        </p:txBody>
      </p:sp>
    </p:spTree>
    <p:extLst>
      <p:ext uri="{BB962C8B-B14F-4D97-AF65-F5344CB8AC3E}">
        <p14:creationId xmlns:p14="http://schemas.microsoft.com/office/powerpoint/2010/main" val="562648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762D2627-898B-445E-9912-EB18C6F59D39}" type="datetimeFigureOut">
              <a:rPr lang="el-GR" smtClean="0"/>
              <a:t>29/5/2012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5755A6A-006E-4DF4-B319-7C178675942C}" type="slidenum">
              <a:rPr lang="el-GR" smtClean="0"/>
              <a:t>‹#›</a:t>
            </a:fld>
            <a:endParaRPr lang="el-GR"/>
          </a:p>
        </p:txBody>
      </p:sp>
    </p:spTree>
    <p:extLst>
      <p:ext uri="{BB962C8B-B14F-4D97-AF65-F5344CB8AC3E}">
        <p14:creationId xmlns:p14="http://schemas.microsoft.com/office/powerpoint/2010/main" val="1098281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762D2627-898B-445E-9912-EB18C6F59D39}" type="datetimeFigureOut">
              <a:rPr lang="el-GR" smtClean="0"/>
              <a:t>29/5/2012</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15755A6A-006E-4DF4-B319-7C178675942C}" type="slidenum">
              <a:rPr lang="el-GR" smtClean="0"/>
              <a:t>‹#›</a:t>
            </a:fld>
            <a:endParaRPr lang="el-GR"/>
          </a:p>
        </p:txBody>
      </p:sp>
    </p:spTree>
    <p:extLst>
      <p:ext uri="{BB962C8B-B14F-4D97-AF65-F5344CB8AC3E}">
        <p14:creationId xmlns:p14="http://schemas.microsoft.com/office/powerpoint/2010/main" val="2586071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762D2627-898B-445E-9912-EB18C6F59D39}" type="datetimeFigureOut">
              <a:rPr lang="el-GR" smtClean="0"/>
              <a:t>29/5/2012</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15755A6A-006E-4DF4-B319-7C178675942C}" type="slidenum">
              <a:rPr lang="el-GR" smtClean="0"/>
              <a:t>‹#›</a:t>
            </a:fld>
            <a:endParaRPr lang="el-GR"/>
          </a:p>
        </p:txBody>
      </p:sp>
    </p:spTree>
    <p:extLst>
      <p:ext uri="{BB962C8B-B14F-4D97-AF65-F5344CB8AC3E}">
        <p14:creationId xmlns:p14="http://schemas.microsoft.com/office/powerpoint/2010/main" val="924046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762D2627-898B-445E-9912-EB18C6F59D39}" type="datetimeFigureOut">
              <a:rPr lang="el-GR" smtClean="0"/>
              <a:t>29/5/2012</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15755A6A-006E-4DF4-B319-7C178675942C}" type="slidenum">
              <a:rPr lang="el-GR" smtClean="0"/>
              <a:t>‹#›</a:t>
            </a:fld>
            <a:endParaRPr lang="el-GR"/>
          </a:p>
        </p:txBody>
      </p:sp>
    </p:spTree>
    <p:extLst>
      <p:ext uri="{BB962C8B-B14F-4D97-AF65-F5344CB8AC3E}">
        <p14:creationId xmlns:p14="http://schemas.microsoft.com/office/powerpoint/2010/main" val="621318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762D2627-898B-445E-9912-EB18C6F59D39}" type="datetimeFigureOut">
              <a:rPr lang="el-GR" smtClean="0"/>
              <a:t>29/5/2012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5755A6A-006E-4DF4-B319-7C178675942C}" type="slidenum">
              <a:rPr lang="el-GR" smtClean="0"/>
              <a:t>‹#›</a:t>
            </a:fld>
            <a:endParaRPr lang="el-GR"/>
          </a:p>
        </p:txBody>
      </p:sp>
    </p:spTree>
    <p:extLst>
      <p:ext uri="{BB962C8B-B14F-4D97-AF65-F5344CB8AC3E}">
        <p14:creationId xmlns:p14="http://schemas.microsoft.com/office/powerpoint/2010/main" val="594095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762D2627-898B-445E-9912-EB18C6F59D39}" type="datetimeFigureOut">
              <a:rPr lang="el-GR" smtClean="0"/>
              <a:t>29/5/2012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5755A6A-006E-4DF4-B319-7C178675942C}" type="slidenum">
              <a:rPr lang="el-GR" smtClean="0"/>
              <a:t>‹#›</a:t>
            </a:fld>
            <a:endParaRPr lang="el-GR"/>
          </a:p>
        </p:txBody>
      </p:sp>
    </p:spTree>
    <p:extLst>
      <p:ext uri="{BB962C8B-B14F-4D97-AF65-F5344CB8AC3E}">
        <p14:creationId xmlns:p14="http://schemas.microsoft.com/office/powerpoint/2010/main" val="3590570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D2627-898B-445E-9912-EB18C6F59D39}" type="datetimeFigureOut">
              <a:rPr lang="el-GR" smtClean="0"/>
              <a:t>29/5/2012</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755A6A-006E-4DF4-B319-7C178675942C}" type="slidenum">
              <a:rPr lang="el-GR" smtClean="0"/>
              <a:t>‹#›</a:t>
            </a:fld>
            <a:endParaRPr lang="el-GR"/>
          </a:p>
        </p:txBody>
      </p:sp>
    </p:spTree>
    <p:extLst>
      <p:ext uri="{BB962C8B-B14F-4D97-AF65-F5344CB8AC3E}">
        <p14:creationId xmlns:p14="http://schemas.microsoft.com/office/powerpoint/2010/main" val="410909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861"/>
            <a:ext cx="9144000" cy="6910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Τίτλος 1"/>
          <p:cNvSpPr>
            <a:spLocks noGrp="1"/>
          </p:cNvSpPr>
          <p:nvPr>
            <p:ph type="ctrTitle"/>
          </p:nvPr>
        </p:nvSpPr>
        <p:spPr>
          <a:xfrm>
            <a:off x="683568" y="476672"/>
            <a:ext cx="7772400" cy="1656184"/>
          </a:xfrm>
        </p:spPr>
        <p:txBody>
          <a:bodyPr>
            <a:normAutofit/>
          </a:bodyPr>
          <a:lstStyle/>
          <a:p>
            <a:r>
              <a:rPr lang="el-GR" sz="2400" b="1" i="1" u="sng" dirty="0" smtClean="0">
                <a:solidFill>
                  <a:srgbClr val="FF0000"/>
                </a:solidFill>
              </a:rPr>
              <a:t>Θεσσαλονίκη (</a:t>
            </a:r>
            <a:r>
              <a:rPr lang="en-US" sz="2400" b="1" i="1" u="sng" dirty="0" err="1" smtClean="0">
                <a:solidFill>
                  <a:srgbClr val="FF0000"/>
                </a:solidFill>
              </a:rPr>
              <a:t>greek</a:t>
            </a:r>
            <a:r>
              <a:rPr lang="en-US" sz="2400" b="1" i="1" u="sng" dirty="0" smtClean="0">
                <a:solidFill>
                  <a:srgbClr val="FF0000"/>
                </a:solidFill>
              </a:rPr>
              <a:t>)</a:t>
            </a:r>
            <a:br>
              <a:rPr lang="en-US" sz="2400" b="1" i="1" u="sng" dirty="0" smtClean="0">
                <a:solidFill>
                  <a:srgbClr val="FF0000"/>
                </a:solidFill>
              </a:rPr>
            </a:br>
            <a:r>
              <a:rPr lang="en-US" sz="2400" b="1" i="1" u="sng" dirty="0" err="1" smtClean="0">
                <a:solidFill>
                  <a:srgbClr val="FF0000"/>
                </a:solidFill>
              </a:rPr>
              <a:t>thessaloniki</a:t>
            </a:r>
            <a:r>
              <a:rPr lang="en-US" sz="2400" b="1" i="1" u="sng" dirty="0" smtClean="0">
                <a:solidFill>
                  <a:srgbClr val="FF0000"/>
                </a:solidFill>
              </a:rPr>
              <a:t> (</a:t>
            </a:r>
            <a:r>
              <a:rPr lang="en-US" sz="2400" b="1" i="1" u="sng" dirty="0" err="1" smtClean="0">
                <a:solidFill>
                  <a:srgbClr val="FF0000"/>
                </a:solidFill>
              </a:rPr>
              <a:t>english</a:t>
            </a:r>
            <a:r>
              <a:rPr lang="en-US" sz="2400" b="1" i="1" u="sng" dirty="0" smtClean="0">
                <a:solidFill>
                  <a:srgbClr val="FF0000"/>
                </a:solidFill>
              </a:rPr>
              <a:t>)</a:t>
            </a:r>
            <a:endParaRPr lang="el-GR" sz="2400" b="1" i="1" u="sng" dirty="0">
              <a:solidFill>
                <a:srgbClr val="FF0000"/>
              </a:solidFill>
            </a:endParaRPr>
          </a:p>
        </p:txBody>
      </p:sp>
      <p:sp>
        <p:nvSpPr>
          <p:cNvPr id="3" name="Υπότιτλος 2"/>
          <p:cNvSpPr>
            <a:spLocks noGrp="1"/>
          </p:cNvSpPr>
          <p:nvPr>
            <p:ph type="subTitle" idx="1"/>
          </p:nvPr>
        </p:nvSpPr>
        <p:spPr>
          <a:xfrm>
            <a:off x="1371600" y="2924944"/>
            <a:ext cx="6400800" cy="2713856"/>
          </a:xfrm>
        </p:spPr>
        <p:txBody>
          <a:bodyPr/>
          <a:lstStyle/>
          <a:p>
            <a:r>
              <a:rPr lang="el-GR" b="1" i="1" u="sng" dirty="0" smtClean="0">
                <a:solidFill>
                  <a:srgbClr val="FF0000"/>
                </a:solidFill>
              </a:rPr>
              <a:t>Παύλος – Λάζαρος Ε2</a:t>
            </a:r>
            <a:endParaRPr lang="el-GR" b="1" i="1" u="sng" dirty="0">
              <a:solidFill>
                <a:srgbClr val="FF0000"/>
              </a:solidFill>
            </a:endParaRPr>
          </a:p>
        </p:txBody>
      </p:sp>
    </p:spTree>
    <p:extLst>
      <p:ext uri="{BB962C8B-B14F-4D97-AF65-F5344CB8AC3E}">
        <p14:creationId xmlns:p14="http://schemas.microsoft.com/office/powerpoint/2010/main" val="287634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9036496" cy="703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Τίτλος 1"/>
          <p:cNvSpPr>
            <a:spLocks noGrp="1"/>
          </p:cNvSpPr>
          <p:nvPr>
            <p:ph type="ctrTitle"/>
          </p:nvPr>
        </p:nvSpPr>
        <p:spPr>
          <a:xfrm>
            <a:off x="5076056" y="249276"/>
            <a:ext cx="3384376" cy="1467594"/>
          </a:xfrm>
        </p:spPr>
        <p:txBody>
          <a:bodyPr/>
          <a:lstStyle/>
          <a:p>
            <a:r>
              <a:rPr lang="el-GR" b="1" dirty="0" smtClean="0">
                <a:solidFill>
                  <a:srgbClr val="FF0000"/>
                </a:solidFill>
              </a:rPr>
              <a:t>Λευκός Πύργος</a:t>
            </a:r>
            <a:endParaRPr lang="el-GR" b="1" dirty="0">
              <a:solidFill>
                <a:srgbClr val="FF0000"/>
              </a:solidFill>
            </a:endParaRPr>
          </a:p>
        </p:txBody>
      </p:sp>
      <p:sp>
        <p:nvSpPr>
          <p:cNvPr id="3" name="Υπότιτλος 2"/>
          <p:cNvSpPr>
            <a:spLocks noGrp="1"/>
          </p:cNvSpPr>
          <p:nvPr>
            <p:ph type="subTitle" idx="1"/>
          </p:nvPr>
        </p:nvSpPr>
        <p:spPr>
          <a:xfrm>
            <a:off x="0" y="3930020"/>
            <a:ext cx="4427984" cy="2811348"/>
          </a:xfrm>
        </p:spPr>
        <p:txBody>
          <a:bodyPr>
            <a:normAutofit fontScale="47500" lnSpcReduction="20000"/>
          </a:bodyPr>
          <a:lstStyle/>
          <a:p>
            <a:r>
              <a:rPr lang="en-US" b="1" dirty="0" smtClean="0">
                <a:solidFill>
                  <a:schemeClr val="accent3">
                    <a:lumMod val="60000"/>
                    <a:lumOff val="40000"/>
                  </a:schemeClr>
                </a:solidFill>
              </a:rPr>
              <a:t>The White Tower of Thessaloniki (Greek: </a:t>
            </a:r>
            <a:r>
              <a:rPr lang="en-US" b="1" dirty="0" err="1" smtClean="0">
                <a:solidFill>
                  <a:schemeClr val="accent3">
                    <a:lumMod val="60000"/>
                    <a:lumOff val="40000"/>
                  </a:schemeClr>
                </a:solidFill>
              </a:rPr>
              <a:t>Λευκός</a:t>
            </a:r>
            <a:r>
              <a:rPr lang="en-US" b="1" dirty="0" smtClean="0">
                <a:solidFill>
                  <a:schemeClr val="accent3">
                    <a:lumMod val="60000"/>
                    <a:lumOff val="40000"/>
                  </a:schemeClr>
                </a:solidFill>
              </a:rPr>
              <a:t> </a:t>
            </a:r>
            <a:r>
              <a:rPr lang="en-US" b="1" dirty="0" err="1" smtClean="0">
                <a:solidFill>
                  <a:schemeClr val="accent3">
                    <a:lumMod val="60000"/>
                    <a:lumOff val="40000"/>
                  </a:schemeClr>
                </a:solidFill>
              </a:rPr>
              <a:t>Πύργος</a:t>
            </a:r>
            <a:r>
              <a:rPr lang="en-US" b="1" dirty="0" smtClean="0">
                <a:solidFill>
                  <a:schemeClr val="accent3">
                    <a:lumMod val="60000"/>
                    <a:lumOff val="40000"/>
                  </a:schemeClr>
                </a:solidFill>
              </a:rPr>
              <a:t> </a:t>
            </a:r>
            <a:r>
              <a:rPr lang="en-US" b="1" dirty="0" err="1" smtClean="0">
                <a:solidFill>
                  <a:schemeClr val="accent3">
                    <a:lumMod val="60000"/>
                    <a:lumOff val="40000"/>
                  </a:schemeClr>
                </a:solidFill>
              </a:rPr>
              <a:t>Lefkos</a:t>
            </a:r>
            <a:r>
              <a:rPr lang="en-US" b="1" dirty="0" smtClean="0">
                <a:solidFill>
                  <a:schemeClr val="accent3">
                    <a:lumMod val="60000"/>
                    <a:lumOff val="40000"/>
                  </a:schemeClr>
                </a:solidFill>
              </a:rPr>
              <a:t> </a:t>
            </a:r>
            <a:r>
              <a:rPr lang="en-US" b="1" dirty="0" err="1" smtClean="0">
                <a:solidFill>
                  <a:schemeClr val="accent3">
                    <a:lumMod val="60000"/>
                    <a:lumOff val="40000"/>
                  </a:schemeClr>
                </a:solidFill>
              </a:rPr>
              <a:t>Pyrgos</a:t>
            </a:r>
            <a:r>
              <a:rPr lang="en-US" b="1" dirty="0" smtClean="0">
                <a:solidFill>
                  <a:schemeClr val="accent3">
                    <a:lumMod val="60000"/>
                    <a:lumOff val="40000"/>
                  </a:schemeClr>
                </a:solidFill>
              </a:rPr>
              <a:t>), is a monument and museum on the waterfront of the city of Thessaloniki, capital of the region of Macedonia in northern Greece and a symbol of Greek sovereignty over Macedonia. The present tower replaced an old Byzantine fortification which was mentioned around the 12th century and reconstructed by the Ottomans to fortify the city's </a:t>
            </a:r>
            <a:r>
              <a:rPr lang="en-US" b="1" dirty="0" err="1" smtClean="0">
                <a:solidFill>
                  <a:schemeClr val="accent3">
                    <a:lumMod val="60000"/>
                    <a:lumOff val="40000"/>
                  </a:schemeClr>
                </a:solidFill>
              </a:rPr>
              <a:t>harbour</a:t>
            </a:r>
            <a:r>
              <a:rPr lang="en-US" b="1" dirty="0" smtClean="0">
                <a:solidFill>
                  <a:schemeClr val="accent3">
                    <a:lumMod val="60000"/>
                    <a:lumOff val="40000"/>
                  </a:schemeClr>
                </a:solidFill>
              </a:rPr>
              <a:t>, it became a notorious prison and scene of mass executions during the period of Ottoman rule. It was substantially remodeled and its exterior was whitewashed after Greece gained control of the city in 1912. It has been adopted as the symbol of the city</a:t>
            </a:r>
            <a:endParaRPr lang="el-GR" b="1" dirty="0">
              <a:solidFill>
                <a:schemeClr val="accent3">
                  <a:lumMod val="60000"/>
                  <a:lumOff val="40000"/>
                </a:schemeClr>
              </a:solidFill>
            </a:endParaRPr>
          </a:p>
        </p:txBody>
      </p:sp>
      <p:sp>
        <p:nvSpPr>
          <p:cNvPr id="7" name="TextBox 6"/>
          <p:cNvSpPr txBox="1"/>
          <p:nvPr/>
        </p:nvSpPr>
        <p:spPr>
          <a:xfrm>
            <a:off x="395536" y="277660"/>
            <a:ext cx="2664296" cy="1446550"/>
          </a:xfrm>
          <a:prstGeom prst="rect">
            <a:avLst/>
          </a:prstGeom>
          <a:noFill/>
        </p:spPr>
        <p:txBody>
          <a:bodyPr wrap="square" rtlCol="0">
            <a:spAutoFit/>
          </a:bodyPr>
          <a:lstStyle/>
          <a:p>
            <a:r>
              <a:rPr lang="el-GR" sz="2000" b="1" dirty="0" smtClean="0">
                <a:solidFill>
                  <a:srgbClr val="FF0000"/>
                </a:solidFill>
                <a:effectLst/>
              </a:rPr>
              <a:t>  </a:t>
            </a:r>
            <a:r>
              <a:rPr lang="en-US" sz="4400" b="1" dirty="0">
                <a:solidFill>
                  <a:srgbClr val="FF0000"/>
                </a:solidFill>
              </a:rPr>
              <a:t>W</a:t>
            </a:r>
            <a:r>
              <a:rPr lang="pt-PT" sz="4400" b="1" dirty="0" smtClean="0">
                <a:solidFill>
                  <a:srgbClr val="FF0000"/>
                </a:solidFill>
                <a:effectLst/>
              </a:rPr>
              <a:t>hite Tower</a:t>
            </a:r>
            <a:endParaRPr lang="pt-PT" sz="4400" b="1" dirty="0">
              <a:solidFill>
                <a:srgbClr val="FF0000"/>
              </a:solidFill>
              <a:effectLst/>
            </a:endParaRPr>
          </a:p>
        </p:txBody>
      </p:sp>
      <p:sp>
        <p:nvSpPr>
          <p:cNvPr id="8" name="TextBox 7"/>
          <p:cNvSpPr txBox="1"/>
          <p:nvPr/>
        </p:nvSpPr>
        <p:spPr>
          <a:xfrm>
            <a:off x="4716016" y="3519281"/>
            <a:ext cx="4427984" cy="3323987"/>
          </a:xfrm>
          <a:prstGeom prst="rect">
            <a:avLst/>
          </a:prstGeom>
          <a:noFill/>
        </p:spPr>
        <p:txBody>
          <a:bodyPr wrap="square" rtlCol="0">
            <a:spAutoFit/>
          </a:bodyPr>
          <a:lstStyle/>
          <a:p>
            <a:r>
              <a:rPr lang="el-GR" sz="1400" dirty="0" smtClean="0">
                <a:solidFill>
                  <a:schemeClr val="bg2">
                    <a:lumMod val="90000"/>
                  </a:schemeClr>
                </a:solidFill>
              </a:rPr>
              <a:t>Ο Λευκός Πύργος της Θεσσαλονίκης (ελληνικά: Λε</a:t>
            </a:r>
            <a:r>
              <a:rPr lang="el-GR" sz="1400" dirty="0" smtClean="0"/>
              <a:t>υκός </a:t>
            </a:r>
            <a:r>
              <a:rPr lang="el-GR" sz="1400" b="1" dirty="0" smtClean="0">
                <a:solidFill>
                  <a:schemeClr val="accent3">
                    <a:lumMod val="60000"/>
                    <a:lumOff val="40000"/>
                  </a:schemeClr>
                </a:solidFill>
              </a:rPr>
              <a:t>Πύργος Λευκός Πύργος), είναι ένα μνημείο και το μουσείο στην προκυμαία της πόλης της Θεσσαλονίκης, πρωτεύουσα της επαρχίας της Μακεδονίας στη Βόρεια Ελλάδα και ένα σύμβολο της ελληνικής κυριαρχίας στη Μακεδονία. Η παρούσα πύργος αντικατέστησε μια παλιά βυζαντινή οχύρωση που είχε αναφερθεί σε όλο τον 12ο αιώνα και ανακατασκευάστηκε από τους Οθωμανούς για να οχυρώσουν το λιμάνι της πόλης, έγινε μια διαβόητη φυλακή και σκηνή μαζικών εκτελέσεων κατά τη διάρκεια της περιόδου της Τουρκοκρατίας. Ήταν ουσιαστικά αναδιαμορφώθηκε και το εξωτερικό του ήταν λευκά, μετά την Ελλάδα απέκτησε τον έλεγχο της πόλης το 1912. Έχει υιοθετηθεί ως σύμβολο </a:t>
            </a:r>
            <a:r>
              <a:rPr lang="el-GR" sz="1400" dirty="0" smtClean="0">
                <a:solidFill>
                  <a:schemeClr val="accent3">
                    <a:lumMod val="60000"/>
                    <a:lumOff val="40000"/>
                  </a:schemeClr>
                </a:solidFill>
              </a:rPr>
              <a:t>της πόλης</a:t>
            </a:r>
            <a:endParaRPr lang="el-GR" sz="1400" dirty="0">
              <a:solidFill>
                <a:schemeClr val="accent3">
                  <a:lumMod val="60000"/>
                  <a:lumOff val="40000"/>
                </a:schemeClr>
              </a:solidFill>
            </a:endParaRPr>
          </a:p>
        </p:txBody>
      </p:sp>
    </p:spTree>
    <p:extLst>
      <p:ext uri="{BB962C8B-B14F-4D97-AF65-F5344CB8AC3E}">
        <p14:creationId xmlns:p14="http://schemas.microsoft.com/office/powerpoint/2010/main" val="16400088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8">
                                            <p:txEl>
                                              <p:pRg st="0" end="0"/>
                                            </p:txEl>
                                          </p:spTgt>
                                        </p:tgtEl>
                                        <p:attrNameLst>
                                          <p:attrName>ppt_x</p:attrName>
                                          <p:attrName>ppt_y</p:attrName>
                                        </p:attrNameLst>
                                      </p:cBhvr>
                                    </p:animMotion>
                                    <p:animRot by="1500000">
                                      <p:cBhvr>
                                        <p:cTn id="15" dur="125" fill="hold">
                                          <p:stCondLst>
                                            <p:cond delay="0"/>
                                          </p:stCondLst>
                                        </p:cTn>
                                        <p:tgtEl>
                                          <p:spTgt spid="8">
                                            <p:txEl>
                                              <p:pRg st="0" end="0"/>
                                            </p:txEl>
                                          </p:spTgt>
                                        </p:tgtEl>
                                        <p:attrNameLst>
                                          <p:attrName>r</p:attrName>
                                        </p:attrNameLst>
                                      </p:cBhvr>
                                    </p:animRot>
                                    <p:animRot by="-1500000">
                                      <p:cBhvr>
                                        <p:cTn id="16" dur="125" fill="hold">
                                          <p:stCondLst>
                                            <p:cond delay="125"/>
                                          </p:stCondLst>
                                        </p:cTn>
                                        <p:tgtEl>
                                          <p:spTgt spid="8">
                                            <p:txEl>
                                              <p:pRg st="0" end="0"/>
                                            </p:txEl>
                                          </p:spTgt>
                                        </p:tgtEl>
                                        <p:attrNameLst>
                                          <p:attrName>r</p:attrName>
                                        </p:attrNameLst>
                                      </p:cBhvr>
                                    </p:animRot>
                                    <p:animRot by="-1500000">
                                      <p:cBhvr>
                                        <p:cTn id="17" dur="125" fill="hold">
                                          <p:stCondLst>
                                            <p:cond delay="250"/>
                                          </p:stCondLst>
                                        </p:cTn>
                                        <p:tgtEl>
                                          <p:spTgt spid="8">
                                            <p:txEl>
                                              <p:pRg st="0" end="0"/>
                                            </p:txEl>
                                          </p:spTgt>
                                        </p:tgtEl>
                                        <p:attrNameLst>
                                          <p:attrName>r</p:attrName>
                                        </p:attrNameLst>
                                      </p:cBhvr>
                                    </p:animRot>
                                    <p:animRot by="1500000">
                                      <p:cBhvr>
                                        <p:cTn id="18" dur="125" fill="hold">
                                          <p:stCondLst>
                                            <p:cond delay="375"/>
                                          </p:stCondLst>
                                        </p:cTn>
                                        <p:tgtEl>
                                          <p:spTgt spid="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04" y="8317"/>
            <a:ext cx="9170504"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Τίτλος 1"/>
          <p:cNvSpPr>
            <a:spLocks noGrp="1"/>
          </p:cNvSpPr>
          <p:nvPr>
            <p:ph type="ctrTitle"/>
          </p:nvPr>
        </p:nvSpPr>
        <p:spPr>
          <a:xfrm>
            <a:off x="1835696" y="0"/>
            <a:ext cx="6620272" cy="1470025"/>
          </a:xfrm>
        </p:spPr>
        <p:txBody>
          <a:bodyPr/>
          <a:lstStyle/>
          <a:p>
            <a:r>
              <a:rPr lang="el-GR" b="1" i="1" u="sng" dirty="0" smtClean="0">
                <a:solidFill>
                  <a:srgbClr val="FF0000"/>
                </a:solidFill>
              </a:rPr>
              <a:t>Πλατεία Αριστοτέλους</a:t>
            </a:r>
            <a:endParaRPr lang="el-GR" b="1" i="1" u="sng" dirty="0">
              <a:solidFill>
                <a:srgbClr val="FF0000"/>
              </a:solidFill>
            </a:endParaRPr>
          </a:p>
        </p:txBody>
      </p:sp>
      <p:sp>
        <p:nvSpPr>
          <p:cNvPr id="3" name="Υπότιτλος 2"/>
          <p:cNvSpPr>
            <a:spLocks noGrp="1"/>
          </p:cNvSpPr>
          <p:nvPr>
            <p:ph type="subTitle" idx="1"/>
          </p:nvPr>
        </p:nvSpPr>
        <p:spPr>
          <a:xfrm>
            <a:off x="-55038" y="3185566"/>
            <a:ext cx="5059086" cy="3672435"/>
          </a:xfrm>
        </p:spPr>
        <p:txBody>
          <a:bodyPr>
            <a:normAutofit fontScale="32500" lnSpcReduction="20000"/>
          </a:bodyPr>
          <a:lstStyle/>
          <a:p>
            <a:r>
              <a:rPr lang="el-GR" sz="4300" b="1" i="1" dirty="0">
                <a:solidFill>
                  <a:srgbClr val="FF0000"/>
                </a:solidFill>
              </a:rPr>
              <a:t>H Πλατεία Αριστοτέλους είναι μία από τις κεντρικές πλατείες της Θεσσαλονίκης. Βρίσκεται στην αρχή της οδού Αριστοτέλους στη θάλασσα, στην καρδιά της πόλης. Η πλατεία αποτελεί ένα δημοφιλές σημείο για τους τουρίστες και τους ντόπιους, με πολλά καφέ, εμπορικά καταστήματα και ξενοδοχεία.</a:t>
            </a:r>
          </a:p>
          <a:p>
            <a:endParaRPr lang="el-GR" sz="4300" b="1" i="1" dirty="0">
              <a:solidFill>
                <a:srgbClr val="FF0000"/>
              </a:solidFill>
            </a:endParaRPr>
          </a:p>
          <a:p>
            <a:r>
              <a:rPr lang="el-GR" sz="4300" b="1" i="1" dirty="0">
                <a:solidFill>
                  <a:srgbClr val="FF0000"/>
                </a:solidFill>
              </a:rPr>
              <a:t>Όταν η πλατεία σχεδιάστηκε το 1917, o </a:t>
            </a:r>
            <a:r>
              <a:rPr lang="el-GR" sz="4300" b="1" i="1" dirty="0" err="1">
                <a:solidFill>
                  <a:srgbClr val="FF0000"/>
                </a:solidFill>
              </a:rPr>
              <a:t>Ερνέστ</a:t>
            </a:r>
            <a:r>
              <a:rPr lang="el-GR" sz="4300" b="1" i="1" dirty="0">
                <a:solidFill>
                  <a:srgbClr val="FF0000"/>
                </a:solidFill>
              </a:rPr>
              <a:t> </a:t>
            </a:r>
            <a:r>
              <a:rPr lang="el-GR" sz="4300" b="1" i="1" dirty="0" err="1">
                <a:solidFill>
                  <a:srgbClr val="FF0000"/>
                </a:solidFill>
              </a:rPr>
              <a:t>Εμπράρ</a:t>
            </a:r>
            <a:r>
              <a:rPr lang="el-GR" sz="4300" b="1" i="1" dirty="0">
                <a:solidFill>
                  <a:srgbClr val="FF0000"/>
                </a:solidFill>
              </a:rPr>
              <a:t>, ο οποίος σχεδίασε ένα μεγάλο μέρος της σύγχρονης Θεσσαλονίκης, με σκοπό την πλατεία που ονομάζεται πλατεία του Μεγάλου Αλεξάνδρου και ένα μεγάλο άγαλμα του Αλεξάνδρου θα ήταν να στη μέση της πλατείας και θα οδηγούσε σε ένα υπέροχο παλάτι της Δικαιοσύνης στην οδό Αριστοτέλους. Τα αρχικά σχέδια όμως απλοποιήθηκαν, ενώ η διαμόρφωση της πλατείας τελείωσε στα πλαίσια των δεκαετιών 1950 και 1960[1].</a:t>
            </a:r>
          </a:p>
          <a:p>
            <a:endParaRPr lang="el-GR" sz="4300" b="1" i="1" dirty="0">
              <a:solidFill>
                <a:srgbClr val="FF0000"/>
              </a:solidFill>
            </a:endParaRPr>
          </a:p>
          <a:p>
            <a:r>
              <a:rPr lang="el-GR" sz="4300" b="1" i="1" dirty="0">
                <a:solidFill>
                  <a:srgbClr val="FF0000"/>
                </a:solidFill>
              </a:rPr>
              <a:t>Μια αεροφωτογραφία της πλατείας χρησιμοποιήθηκε πρόσφατα σε μια διαφήμιση για την </a:t>
            </a:r>
            <a:r>
              <a:rPr lang="el-GR" sz="4300" b="1" i="1" dirty="0" err="1">
                <a:solidFill>
                  <a:srgbClr val="FF0000"/>
                </a:solidFill>
              </a:rPr>
              <a:t>Absolut</a:t>
            </a:r>
            <a:r>
              <a:rPr lang="el-GR" sz="4300" b="1" i="1" dirty="0">
                <a:solidFill>
                  <a:srgbClr val="FF0000"/>
                </a:solidFill>
              </a:rPr>
              <a:t> </a:t>
            </a:r>
            <a:r>
              <a:rPr lang="el-GR" sz="4300" b="1" i="1" dirty="0" err="1">
                <a:solidFill>
                  <a:srgbClr val="FF0000"/>
                </a:solidFill>
              </a:rPr>
              <a:t>Vodka</a:t>
            </a:r>
            <a:r>
              <a:rPr lang="el-GR" sz="4300" b="1" i="1" dirty="0">
                <a:solidFill>
                  <a:srgbClr val="FF0000"/>
                </a:solidFill>
              </a:rPr>
              <a:t>.</a:t>
            </a:r>
          </a:p>
          <a:p>
            <a:endParaRPr lang="el-GR" dirty="0"/>
          </a:p>
          <a:p>
            <a:endParaRPr lang="el-GR"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052736"/>
            <a:ext cx="3762942" cy="2132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220072" y="3185567"/>
            <a:ext cx="3923928" cy="3754874"/>
          </a:xfrm>
          <a:prstGeom prst="rect">
            <a:avLst/>
          </a:prstGeom>
          <a:noFill/>
        </p:spPr>
        <p:txBody>
          <a:bodyPr wrap="square" rtlCol="0">
            <a:spAutoFit/>
          </a:bodyPr>
          <a:lstStyle/>
          <a:p>
            <a:r>
              <a:rPr lang="en-US" sz="1400" b="1" i="1" dirty="0">
                <a:solidFill>
                  <a:srgbClr val="FF0000"/>
                </a:solidFill>
              </a:rPr>
              <a:t>H Aristotle Square is one of the main squares of Thessaloniki. Located at the beginning of Aristotle's road to the sea in the heart of the city. The square is a popular spot for tourists and locals, with many cafes, shops and hotels.</a:t>
            </a:r>
          </a:p>
          <a:p>
            <a:endParaRPr lang="en-US" sz="1400" b="1" i="1" dirty="0">
              <a:solidFill>
                <a:srgbClr val="FF0000"/>
              </a:solidFill>
            </a:endParaRPr>
          </a:p>
          <a:p>
            <a:r>
              <a:rPr lang="en-US" sz="1400" b="1" i="1" dirty="0">
                <a:solidFill>
                  <a:srgbClr val="FF0000"/>
                </a:solidFill>
              </a:rPr>
              <a:t> When the square was designed in 1917, o Ernest </a:t>
            </a:r>
            <a:r>
              <a:rPr lang="en-US" sz="1400" b="1" i="1" dirty="0" err="1">
                <a:solidFill>
                  <a:srgbClr val="FF0000"/>
                </a:solidFill>
              </a:rPr>
              <a:t>Emprar</a:t>
            </a:r>
            <a:r>
              <a:rPr lang="en-US" sz="1400" b="1" i="1" dirty="0">
                <a:solidFill>
                  <a:srgbClr val="FF0000"/>
                </a:solidFill>
              </a:rPr>
              <a:t>, who designed much of modern Thessaloniki to the square called Piazza Alexander the Great and a large statue of Alexander would be in the middle of the square and lead to a wonderful palace of Justice in Aristotle street. The original plans but simplified, while the shape of the square over the decades in 1950 and 1960 [1].</a:t>
            </a:r>
          </a:p>
          <a:p>
            <a:endParaRPr lang="en-US" sz="1400" b="1" i="1" dirty="0">
              <a:solidFill>
                <a:srgbClr val="FF0000"/>
              </a:solidFill>
            </a:endParaRPr>
          </a:p>
          <a:p>
            <a:r>
              <a:rPr lang="en-US" sz="1400" b="1" i="1" dirty="0">
                <a:solidFill>
                  <a:srgbClr val="FF0000"/>
                </a:solidFill>
              </a:rPr>
              <a:t> An aerial photograph of the square was used recently in an ad for Absolut Vodka</a:t>
            </a:r>
            <a:r>
              <a:rPr lang="en-US" sz="1400" dirty="0"/>
              <a:t>.</a:t>
            </a:r>
            <a:endParaRPr lang="el-GR" sz="1400" dirty="0"/>
          </a:p>
        </p:txBody>
      </p:sp>
      <p:sp>
        <p:nvSpPr>
          <p:cNvPr id="4" name="TextBox 3"/>
          <p:cNvSpPr txBox="1"/>
          <p:nvPr/>
        </p:nvSpPr>
        <p:spPr>
          <a:xfrm>
            <a:off x="96348" y="1322999"/>
            <a:ext cx="4464496" cy="1446550"/>
          </a:xfrm>
          <a:prstGeom prst="rect">
            <a:avLst/>
          </a:prstGeom>
          <a:noFill/>
        </p:spPr>
        <p:txBody>
          <a:bodyPr wrap="square" rtlCol="0">
            <a:spAutoFit/>
          </a:bodyPr>
          <a:lstStyle/>
          <a:p>
            <a:r>
              <a:rPr lang="en-US" sz="4400" b="1" i="1" u="sng" dirty="0">
                <a:solidFill>
                  <a:srgbClr val="FF0000"/>
                </a:solidFill>
              </a:rPr>
              <a:t>SQUARE ARISTOTELOUS</a:t>
            </a:r>
            <a:endParaRPr lang="el-GR" sz="4400" b="1" i="1" u="sng" dirty="0">
              <a:solidFill>
                <a:srgbClr val="FF0000"/>
              </a:solidFill>
            </a:endParaRPr>
          </a:p>
        </p:txBody>
      </p:sp>
    </p:spTree>
    <p:extLst>
      <p:ext uri="{BB962C8B-B14F-4D97-AF65-F5344CB8AC3E}">
        <p14:creationId xmlns:p14="http://schemas.microsoft.com/office/powerpoint/2010/main" val="32966730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heel(1)">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3">
                                            <p:txEl>
                                              <p:pRg st="0" end="0"/>
                                            </p:txEl>
                                          </p:spTgt>
                                        </p:tgtEl>
                                        <p:attrNameLst>
                                          <p:attrName>ppt_x</p:attrName>
                                          <p:attrName>ppt_y</p:attrName>
                                        </p:attrNameLst>
                                      </p:cBhvr>
                                    </p:animMotion>
                                    <p:animRot by="1500000">
                                      <p:cBhvr>
                                        <p:cTn id="12" dur="125" fill="hold">
                                          <p:stCondLst>
                                            <p:cond delay="0"/>
                                          </p:stCondLst>
                                        </p:cTn>
                                        <p:tgtEl>
                                          <p:spTgt spid="3">
                                            <p:txEl>
                                              <p:pRg st="0" end="0"/>
                                            </p:txEl>
                                          </p:spTgt>
                                        </p:tgtEl>
                                        <p:attrNameLst>
                                          <p:attrName>r</p:attrName>
                                        </p:attrNameLst>
                                      </p:cBhvr>
                                    </p:animRot>
                                    <p:animRot by="-1500000">
                                      <p:cBhvr>
                                        <p:cTn id="13" dur="125" fill="hold">
                                          <p:stCondLst>
                                            <p:cond delay="125"/>
                                          </p:stCondLst>
                                        </p:cTn>
                                        <p:tgtEl>
                                          <p:spTgt spid="3">
                                            <p:txEl>
                                              <p:pRg st="0" end="0"/>
                                            </p:txEl>
                                          </p:spTgt>
                                        </p:tgtEl>
                                        <p:attrNameLst>
                                          <p:attrName>r</p:attrName>
                                        </p:attrNameLst>
                                      </p:cBhvr>
                                    </p:animRot>
                                    <p:animRot by="-1500000">
                                      <p:cBhvr>
                                        <p:cTn id="14" dur="125" fill="hold">
                                          <p:stCondLst>
                                            <p:cond delay="250"/>
                                          </p:stCondLst>
                                        </p:cTn>
                                        <p:tgtEl>
                                          <p:spTgt spid="3">
                                            <p:txEl>
                                              <p:pRg st="0" end="0"/>
                                            </p:txEl>
                                          </p:spTgt>
                                        </p:tgtEl>
                                        <p:attrNameLst>
                                          <p:attrName>r</p:attrName>
                                        </p:attrNameLst>
                                      </p:cBhvr>
                                    </p:animRot>
                                    <p:animRot by="1500000">
                                      <p:cBhvr>
                                        <p:cTn id="15" dur="125" fill="hold">
                                          <p:stCondLst>
                                            <p:cond delay="375"/>
                                          </p:stCondLst>
                                        </p:cTn>
                                        <p:tgtEl>
                                          <p:spTgt spid="3">
                                            <p:txEl>
                                              <p:pRg st="0" end="0"/>
                                            </p:txEl>
                                          </p:spTgt>
                                        </p:tgtEl>
                                        <p:attrNameLst>
                                          <p:attrName>r</p:attrName>
                                        </p:attrNameLst>
                                      </p:cBhvr>
                                    </p:animRot>
                                  </p:childTnLst>
                                </p:cTn>
                              </p:par>
                              <p:par>
                                <p:cTn id="16" presetID="34" presetClass="emph" presetSubtype="0" fill="hold" nodeType="withEffect">
                                  <p:stCondLst>
                                    <p:cond delay="0"/>
                                  </p:stCondLst>
                                  <p:iterate type="lt">
                                    <p:tmPct val="10000"/>
                                  </p:iterate>
                                  <p:childTnLst>
                                    <p:animMotion origin="layout" path="M 0.0 0.0 L 0.0 -0.07213" pathEditMode="relative" ptsTypes="">
                                      <p:cBhvr>
                                        <p:cTn id="17" dur="250" accel="50000" decel="50000" autoRev="1" fill="hold">
                                          <p:stCondLst>
                                            <p:cond delay="0"/>
                                          </p:stCondLst>
                                        </p:cTn>
                                        <p:tgtEl>
                                          <p:spTgt spid="3">
                                            <p:txEl>
                                              <p:pRg st="2" end="2"/>
                                            </p:txEl>
                                          </p:spTgt>
                                        </p:tgtEl>
                                        <p:attrNameLst>
                                          <p:attrName>ppt_x</p:attrName>
                                          <p:attrName>ppt_y</p:attrName>
                                        </p:attrNameLst>
                                      </p:cBhvr>
                                    </p:animMotion>
                                    <p:animRot by="1500000">
                                      <p:cBhvr>
                                        <p:cTn id="18" dur="125" fill="hold">
                                          <p:stCondLst>
                                            <p:cond delay="0"/>
                                          </p:stCondLst>
                                        </p:cTn>
                                        <p:tgtEl>
                                          <p:spTgt spid="3">
                                            <p:txEl>
                                              <p:pRg st="2" end="2"/>
                                            </p:txEl>
                                          </p:spTgt>
                                        </p:tgtEl>
                                        <p:attrNameLst>
                                          <p:attrName>r</p:attrName>
                                        </p:attrNameLst>
                                      </p:cBhvr>
                                    </p:animRot>
                                    <p:animRot by="-1500000">
                                      <p:cBhvr>
                                        <p:cTn id="19" dur="125" fill="hold">
                                          <p:stCondLst>
                                            <p:cond delay="125"/>
                                          </p:stCondLst>
                                        </p:cTn>
                                        <p:tgtEl>
                                          <p:spTgt spid="3">
                                            <p:txEl>
                                              <p:pRg st="2" end="2"/>
                                            </p:txEl>
                                          </p:spTgt>
                                        </p:tgtEl>
                                        <p:attrNameLst>
                                          <p:attrName>r</p:attrName>
                                        </p:attrNameLst>
                                      </p:cBhvr>
                                    </p:animRot>
                                    <p:animRot by="-1500000">
                                      <p:cBhvr>
                                        <p:cTn id="20" dur="125" fill="hold">
                                          <p:stCondLst>
                                            <p:cond delay="250"/>
                                          </p:stCondLst>
                                        </p:cTn>
                                        <p:tgtEl>
                                          <p:spTgt spid="3">
                                            <p:txEl>
                                              <p:pRg st="2" end="2"/>
                                            </p:txEl>
                                          </p:spTgt>
                                        </p:tgtEl>
                                        <p:attrNameLst>
                                          <p:attrName>r</p:attrName>
                                        </p:attrNameLst>
                                      </p:cBhvr>
                                    </p:animRot>
                                    <p:animRot by="1500000">
                                      <p:cBhvr>
                                        <p:cTn id="21" dur="125" fill="hold">
                                          <p:stCondLst>
                                            <p:cond delay="375"/>
                                          </p:stCondLst>
                                        </p:cTn>
                                        <p:tgtEl>
                                          <p:spTgt spid="3">
                                            <p:txEl>
                                              <p:pRg st="2" end="2"/>
                                            </p:txEl>
                                          </p:spTgt>
                                        </p:tgtEl>
                                        <p:attrNameLst>
                                          <p:attrName>r</p:attrName>
                                        </p:attrNameLst>
                                      </p:cBhvr>
                                    </p:animRot>
                                  </p:childTnLst>
                                </p:cTn>
                              </p:par>
                              <p:par>
                                <p:cTn id="22" presetID="34" presetClass="emph" presetSubtype="0" fill="hold" nodeType="withEffect">
                                  <p:stCondLst>
                                    <p:cond delay="0"/>
                                  </p:stCondLst>
                                  <p:iterate type="lt">
                                    <p:tmPct val="10000"/>
                                  </p:iterate>
                                  <p:childTnLst>
                                    <p:animMotion origin="layout" path="M 0.0 0.0 L 0.0 -0.07213" pathEditMode="relative" ptsTypes="">
                                      <p:cBhvr>
                                        <p:cTn id="23" dur="250" accel="50000" decel="50000" autoRev="1" fill="hold">
                                          <p:stCondLst>
                                            <p:cond delay="0"/>
                                          </p:stCondLst>
                                        </p:cTn>
                                        <p:tgtEl>
                                          <p:spTgt spid="3">
                                            <p:txEl>
                                              <p:pRg st="4" end="4"/>
                                            </p:txEl>
                                          </p:spTgt>
                                        </p:tgtEl>
                                        <p:attrNameLst>
                                          <p:attrName>ppt_x</p:attrName>
                                          <p:attrName>ppt_y</p:attrName>
                                        </p:attrNameLst>
                                      </p:cBhvr>
                                    </p:animMotion>
                                    <p:animRot by="1500000">
                                      <p:cBhvr>
                                        <p:cTn id="24" dur="125" fill="hold">
                                          <p:stCondLst>
                                            <p:cond delay="0"/>
                                          </p:stCondLst>
                                        </p:cTn>
                                        <p:tgtEl>
                                          <p:spTgt spid="3">
                                            <p:txEl>
                                              <p:pRg st="4" end="4"/>
                                            </p:txEl>
                                          </p:spTgt>
                                        </p:tgtEl>
                                        <p:attrNameLst>
                                          <p:attrName>r</p:attrName>
                                        </p:attrNameLst>
                                      </p:cBhvr>
                                    </p:animRot>
                                    <p:animRot by="-1500000">
                                      <p:cBhvr>
                                        <p:cTn id="25" dur="125" fill="hold">
                                          <p:stCondLst>
                                            <p:cond delay="125"/>
                                          </p:stCondLst>
                                        </p:cTn>
                                        <p:tgtEl>
                                          <p:spTgt spid="3">
                                            <p:txEl>
                                              <p:pRg st="4" end="4"/>
                                            </p:txEl>
                                          </p:spTgt>
                                        </p:tgtEl>
                                        <p:attrNameLst>
                                          <p:attrName>r</p:attrName>
                                        </p:attrNameLst>
                                      </p:cBhvr>
                                    </p:animRot>
                                    <p:animRot by="-1500000">
                                      <p:cBhvr>
                                        <p:cTn id="26" dur="125" fill="hold">
                                          <p:stCondLst>
                                            <p:cond delay="250"/>
                                          </p:stCondLst>
                                        </p:cTn>
                                        <p:tgtEl>
                                          <p:spTgt spid="3">
                                            <p:txEl>
                                              <p:pRg st="4" end="4"/>
                                            </p:txEl>
                                          </p:spTgt>
                                        </p:tgtEl>
                                        <p:attrNameLst>
                                          <p:attrName>r</p:attrName>
                                        </p:attrNameLst>
                                      </p:cBhvr>
                                    </p:animRot>
                                    <p:animRot by="1500000">
                                      <p:cBhvr>
                                        <p:cTn id="27" dur="125" fill="hold">
                                          <p:stCondLst>
                                            <p:cond delay="375"/>
                                          </p:stCondLst>
                                        </p:cTn>
                                        <p:tgtEl>
                                          <p:spTgt spid="3">
                                            <p:txEl>
                                              <p:pRg st="4" end="4"/>
                                            </p:txEl>
                                          </p:spTgt>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34" presetClass="emph" presetSubtype="0" fill="hold" nodeType="clickEffect">
                                  <p:stCondLst>
                                    <p:cond delay="0"/>
                                  </p:stCondLst>
                                  <p:iterate type="lt">
                                    <p:tmPct val="10000"/>
                                  </p:iterate>
                                  <p:childTnLst>
                                    <p:animMotion origin="layout" path="M 0.0 0.0 L 0.0 -0.07213" pathEditMode="relative" ptsTypes="">
                                      <p:cBhvr>
                                        <p:cTn id="31" dur="250" accel="50000" decel="50000" autoRev="1" fill="hold">
                                          <p:stCondLst>
                                            <p:cond delay="0"/>
                                          </p:stCondLst>
                                        </p:cTn>
                                        <p:tgtEl>
                                          <p:spTgt spid="5">
                                            <p:txEl>
                                              <p:pRg st="0" end="0"/>
                                            </p:txEl>
                                          </p:spTgt>
                                        </p:tgtEl>
                                        <p:attrNameLst>
                                          <p:attrName>ppt_x</p:attrName>
                                          <p:attrName>ppt_y</p:attrName>
                                        </p:attrNameLst>
                                      </p:cBhvr>
                                    </p:animMotion>
                                    <p:animRot by="1500000">
                                      <p:cBhvr>
                                        <p:cTn id="32" dur="125" fill="hold">
                                          <p:stCondLst>
                                            <p:cond delay="0"/>
                                          </p:stCondLst>
                                        </p:cTn>
                                        <p:tgtEl>
                                          <p:spTgt spid="5">
                                            <p:txEl>
                                              <p:pRg st="0" end="0"/>
                                            </p:txEl>
                                          </p:spTgt>
                                        </p:tgtEl>
                                        <p:attrNameLst>
                                          <p:attrName>r</p:attrName>
                                        </p:attrNameLst>
                                      </p:cBhvr>
                                    </p:animRot>
                                    <p:animRot by="-1500000">
                                      <p:cBhvr>
                                        <p:cTn id="33" dur="125" fill="hold">
                                          <p:stCondLst>
                                            <p:cond delay="125"/>
                                          </p:stCondLst>
                                        </p:cTn>
                                        <p:tgtEl>
                                          <p:spTgt spid="5">
                                            <p:txEl>
                                              <p:pRg st="0" end="0"/>
                                            </p:txEl>
                                          </p:spTgt>
                                        </p:tgtEl>
                                        <p:attrNameLst>
                                          <p:attrName>r</p:attrName>
                                        </p:attrNameLst>
                                      </p:cBhvr>
                                    </p:animRot>
                                    <p:animRot by="-1500000">
                                      <p:cBhvr>
                                        <p:cTn id="34" dur="125" fill="hold">
                                          <p:stCondLst>
                                            <p:cond delay="250"/>
                                          </p:stCondLst>
                                        </p:cTn>
                                        <p:tgtEl>
                                          <p:spTgt spid="5">
                                            <p:txEl>
                                              <p:pRg st="0" end="0"/>
                                            </p:txEl>
                                          </p:spTgt>
                                        </p:tgtEl>
                                        <p:attrNameLst>
                                          <p:attrName>r</p:attrName>
                                        </p:attrNameLst>
                                      </p:cBhvr>
                                    </p:animRot>
                                    <p:animRot by="1500000">
                                      <p:cBhvr>
                                        <p:cTn id="35" dur="125" fill="hold">
                                          <p:stCondLst>
                                            <p:cond delay="375"/>
                                          </p:stCondLst>
                                        </p:cTn>
                                        <p:tgtEl>
                                          <p:spTgt spid="5">
                                            <p:txEl>
                                              <p:pRg st="0" end="0"/>
                                            </p:txEl>
                                          </p:spTgt>
                                        </p:tgtEl>
                                        <p:attrNameLst>
                                          <p:attrName>r</p:attrName>
                                        </p:attrNameLst>
                                      </p:cBhvr>
                                    </p:animRot>
                                  </p:childTnLst>
                                </p:cTn>
                              </p:par>
                              <p:par>
                                <p:cTn id="36" presetID="34" presetClass="emph" presetSubtype="0" fill="hold" nodeType="withEffect">
                                  <p:stCondLst>
                                    <p:cond delay="0"/>
                                  </p:stCondLst>
                                  <p:iterate type="lt">
                                    <p:tmPct val="10000"/>
                                  </p:iterate>
                                  <p:childTnLst>
                                    <p:animMotion origin="layout" path="M 0.0 0.0 L 0.0 -0.07213" pathEditMode="relative" ptsTypes="">
                                      <p:cBhvr>
                                        <p:cTn id="37" dur="250" accel="50000" decel="50000" autoRev="1" fill="hold">
                                          <p:stCondLst>
                                            <p:cond delay="0"/>
                                          </p:stCondLst>
                                        </p:cTn>
                                        <p:tgtEl>
                                          <p:spTgt spid="5">
                                            <p:txEl>
                                              <p:pRg st="2" end="2"/>
                                            </p:txEl>
                                          </p:spTgt>
                                        </p:tgtEl>
                                        <p:attrNameLst>
                                          <p:attrName>ppt_x</p:attrName>
                                          <p:attrName>ppt_y</p:attrName>
                                        </p:attrNameLst>
                                      </p:cBhvr>
                                    </p:animMotion>
                                    <p:animRot by="1500000">
                                      <p:cBhvr>
                                        <p:cTn id="38" dur="125" fill="hold">
                                          <p:stCondLst>
                                            <p:cond delay="0"/>
                                          </p:stCondLst>
                                        </p:cTn>
                                        <p:tgtEl>
                                          <p:spTgt spid="5">
                                            <p:txEl>
                                              <p:pRg st="2" end="2"/>
                                            </p:txEl>
                                          </p:spTgt>
                                        </p:tgtEl>
                                        <p:attrNameLst>
                                          <p:attrName>r</p:attrName>
                                        </p:attrNameLst>
                                      </p:cBhvr>
                                    </p:animRot>
                                    <p:animRot by="-1500000">
                                      <p:cBhvr>
                                        <p:cTn id="39" dur="125" fill="hold">
                                          <p:stCondLst>
                                            <p:cond delay="125"/>
                                          </p:stCondLst>
                                        </p:cTn>
                                        <p:tgtEl>
                                          <p:spTgt spid="5">
                                            <p:txEl>
                                              <p:pRg st="2" end="2"/>
                                            </p:txEl>
                                          </p:spTgt>
                                        </p:tgtEl>
                                        <p:attrNameLst>
                                          <p:attrName>r</p:attrName>
                                        </p:attrNameLst>
                                      </p:cBhvr>
                                    </p:animRot>
                                    <p:animRot by="-1500000">
                                      <p:cBhvr>
                                        <p:cTn id="40" dur="125" fill="hold">
                                          <p:stCondLst>
                                            <p:cond delay="250"/>
                                          </p:stCondLst>
                                        </p:cTn>
                                        <p:tgtEl>
                                          <p:spTgt spid="5">
                                            <p:txEl>
                                              <p:pRg st="2" end="2"/>
                                            </p:txEl>
                                          </p:spTgt>
                                        </p:tgtEl>
                                        <p:attrNameLst>
                                          <p:attrName>r</p:attrName>
                                        </p:attrNameLst>
                                      </p:cBhvr>
                                    </p:animRot>
                                    <p:animRot by="1500000">
                                      <p:cBhvr>
                                        <p:cTn id="41" dur="125" fill="hold">
                                          <p:stCondLst>
                                            <p:cond delay="375"/>
                                          </p:stCondLst>
                                        </p:cTn>
                                        <p:tgtEl>
                                          <p:spTgt spid="5">
                                            <p:txEl>
                                              <p:pRg st="2" end="2"/>
                                            </p:txEl>
                                          </p:spTgt>
                                        </p:tgtEl>
                                        <p:attrNameLst>
                                          <p:attrName>r</p:attrName>
                                        </p:attrNameLst>
                                      </p:cBhvr>
                                    </p:animRot>
                                  </p:childTnLst>
                                </p:cTn>
                              </p:par>
                              <p:par>
                                <p:cTn id="42" presetID="34" presetClass="emph" presetSubtype="0" fill="hold" nodeType="withEffect">
                                  <p:stCondLst>
                                    <p:cond delay="0"/>
                                  </p:stCondLst>
                                  <p:iterate type="lt">
                                    <p:tmPct val="10000"/>
                                  </p:iterate>
                                  <p:childTnLst>
                                    <p:animMotion origin="layout" path="M 0.0 0.0 L 0.0 -0.07213" pathEditMode="relative" ptsTypes="">
                                      <p:cBhvr>
                                        <p:cTn id="43" dur="250" accel="50000" decel="50000" autoRev="1" fill="hold">
                                          <p:stCondLst>
                                            <p:cond delay="0"/>
                                          </p:stCondLst>
                                        </p:cTn>
                                        <p:tgtEl>
                                          <p:spTgt spid="5">
                                            <p:txEl>
                                              <p:pRg st="4" end="4"/>
                                            </p:txEl>
                                          </p:spTgt>
                                        </p:tgtEl>
                                        <p:attrNameLst>
                                          <p:attrName>ppt_x</p:attrName>
                                          <p:attrName>ppt_y</p:attrName>
                                        </p:attrNameLst>
                                      </p:cBhvr>
                                    </p:animMotion>
                                    <p:animRot by="1500000">
                                      <p:cBhvr>
                                        <p:cTn id="44" dur="125" fill="hold">
                                          <p:stCondLst>
                                            <p:cond delay="0"/>
                                          </p:stCondLst>
                                        </p:cTn>
                                        <p:tgtEl>
                                          <p:spTgt spid="5">
                                            <p:txEl>
                                              <p:pRg st="4" end="4"/>
                                            </p:txEl>
                                          </p:spTgt>
                                        </p:tgtEl>
                                        <p:attrNameLst>
                                          <p:attrName>r</p:attrName>
                                        </p:attrNameLst>
                                      </p:cBhvr>
                                    </p:animRot>
                                    <p:animRot by="-1500000">
                                      <p:cBhvr>
                                        <p:cTn id="45" dur="125" fill="hold">
                                          <p:stCondLst>
                                            <p:cond delay="125"/>
                                          </p:stCondLst>
                                        </p:cTn>
                                        <p:tgtEl>
                                          <p:spTgt spid="5">
                                            <p:txEl>
                                              <p:pRg st="4" end="4"/>
                                            </p:txEl>
                                          </p:spTgt>
                                        </p:tgtEl>
                                        <p:attrNameLst>
                                          <p:attrName>r</p:attrName>
                                        </p:attrNameLst>
                                      </p:cBhvr>
                                    </p:animRot>
                                    <p:animRot by="-1500000">
                                      <p:cBhvr>
                                        <p:cTn id="46" dur="125" fill="hold">
                                          <p:stCondLst>
                                            <p:cond delay="250"/>
                                          </p:stCondLst>
                                        </p:cTn>
                                        <p:tgtEl>
                                          <p:spTgt spid="5">
                                            <p:txEl>
                                              <p:pRg st="4" end="4"/>
                                            </p:txEl>
                                          </p:spTgt>
                                        </p:tgtEl>
                                        <p:attrNameLst>
                                          <p:attrName>r</p:attrName>
                                        </p:attrNameLst>
                                      </p:cBhvr>
                                    </p:animRot>
                                    <p:animRot by="1500000">
                                      <p:cBhvr>
                                        <p:cTn id="47" dur="125" fill="hold">
                                          <p:stCondLst>
                                            <p:cond delay="375"/>
                                          </p:stCondLst>
                                        </p:cTn>
                                        <p:tgtEl>
                                          <p:spTgt spid="5">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85"/>
            <a:ext cx="9144000" cy="6852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Τίτλος 1"/>
          <p:cNvSpPr>
            <a:spLocks noGrp="1"/>
          </p:cNvSpPr>
          <p:nvPr>
            <p:ph type="ctrTitle"/>
          </p:nvPr>
        </p:nvSpPr>
        <p:spPr>
          <a:xfrm>
            <a:off x="611560" y="332656"/>
            <a:ext cx="7772400" cy="1470025"/>
          </a:xfrm>
          <a:scene3d>
            <a:camera prst="perspectiveContrastingRightFacing"/>
            <a:lightRig rig="threePt" dir="t"/>
          </a:scene3d>
        </p:spPr>
        <p:txBody>
          <a:bodyPr>
            <a:normAutofit/>
          </a:bodyPr>
          <a:lstStyle/>
          <a:p>
            <a:r>
              <a:rPr lang="el-GR" sz="8000" b="1" i="1" u="sng" dirty="0" smtClean="0">
                <a:solidFill>
                  <a:srgbClr val="FF0000"/>
                </a:solidFill>
              </a:rPr>
              <a:t>Καμάρα</a:t>
            </a:r>
            <a:endParaRPr lang="el-GR" sz="8000" b="1" i="1" u="sng" dirty="0">
              <a:solidFill>
                <a:srgbClr val="FF0000"/>
              </a:solidFill>
            </a:endParaRPr>
          </a:p>
        </p:txBody>
      </p:sp>
      <p:sp>
        <p:nvSpPr>
          <p:cNvPr id="3" name="Υπότιτλος 2"/>
          <p:cNvSpPr>
            <a:spLocks noGrp="1"/>
          </p:cNvSpPr>
          <p:nvPr>
            <p:ph type="subTitle" idx="1"/>
          </p:nvPr>
        </p:nvSpPr>
        <p:spPr>
          <a:xfrm>
            <a:off x="0" y="1916832"/>
            <a:ext cx="4572000" cy="4941168"/>
          </a:xfrm>
        </p:spPr>
        <p:txBody>
          <a:bodyPr>
            <a:normAutofit fontScale="25000" lnSpcReduction="20000"/>
          </a:bodyPr>
          <a:lstStyle/>
          <a:p>
            <a:r>
              <a:rPr lang="el-GR" sz="6400" b="1" i="1" dirty="0">
                <a:solidFill>
                  <a:srgbClr val="FFFF00"/>
                </a:solidFill>
              </a:rPr>
              <a:t>Ένα από τα πιο χαρακτηριστικά μνημεία της Θεσσαλονίκης είναι η Θριαμβική Αψίδα του </a:t>
            </a:r>
            <a:r>
              <a:rPr lang="el-GR" sz="6400" b="1" i="1" dirty="0" err="1">
                <a:solidFill>
                  <a:srgbClr val="FFFF00"/>
                </a:solidFill>
              </a:rPr>
              <a:t>Γαλερίου</a:t>
            </a:r>
            <a:r>
              <a:rPr lang="el-GR" sz="6400" b="1" i="1" dirty="0">
                <a:solidFill>
                  <a:srgbClr val="FFFF00"/>
                </a:solidFill>
              </a:rPr>
              <a:t>, γνωστή και ως Καμάρα, που βρίσκεται στην πάνω πλευρά της οδού Εγνατίας και σε μικρή απόσταση από την Ροτόντα. Αποτελεί ένα από τα πιο γνωστά σημεία συνάντησης των κατοίκων και επισκεπτών της πόλης.</a:t>
            </a:r>
          </a:p>
          <a:p>
            <a:endParaRPr lang="el-GR" sz="6400" b="1" i="1" dirty="0">
              <a:solidFill>
                <a:srgbClr val="FFFF00"/>
              </a:solidFill>
            </a:endParaRPr>
          </a:p>
          <a:p>
            <a:r>
              <a:rPr lang="el-GR" sz="6400" b="1" i="1" dirty="0">
                <a:solidFill>
                  <a:srgbClr val="FFFF00"/>
                </a:solidFill>
              </a:rPr>
              <a:t>Η Καμάρα είναι κτίσμα της εποχής της Ρωμαϊκής «Τετραρχίας» (αρχές 4ου </a:t>
            </a:r>
            <a:r>
              <a:rPr lang="el-GR" sz="6400" b="1" i="1" dirty="0" err="1">
                <a:solidFill>
                  <a:srgbClr val="FFFF00"/>
                </a:solidFill>
              </a:rPr>
              <a:t>μ.Χ</a:t>
            </a:r>
            <a:r>
              <a:rPr lang="el-GR" sz="6400" b="1" i="1" dirty="0">
                <a:solidFill>
                  <a:srgbClr val="FFFF00"/>
                </a:solidFill>
              </a:rPr>
              <a:t>. αιώνα) και αποτελεί το ένα σκέλος (δυτικό) μίας στεγασμένης στοάς, που σχηματιζόταν από αψίδες και τόξα. Κατασκευάστηκε για να τιμηθεί ο Ρωμαίος Αυτοκράτορας </a:t>
            </a:r>
            <a:r>
              <a:rPr lang="el-GR" sz="6400" b="1" i="1" dirty="0" err="1">
                <a:solidFill>
                  <a:srgbClr val="FFFF00"/>
                </a:solidFill>
              </a:rPr>
              <a:t>Γαλέριος</a:t>
            </a:r>
            <a:r>
              <a:rPr lang="el-GR" sz="6400" b="1" i="1" dirty="0">
                <a:solidFill>
                  <a:srgbClr val="FFFF00"/>
                </a:solidFill>
              </a:rPr>
              <a:t>, όταν αυτός επέστρεψε νικητής στην πόλη (περί το 306 </a:t>
            </a:r>
            <a:r>
              <a:rPr lang="el-GR" sz="6400" b="1" i="1" dirty="0" err="1">
                <a:solidFill>
                  <a:srgbClr val="FFFF00"/>
                </a:solidFill>
              </a:rPr>
              <a:t>μ.Χ</a:t>
            </a:r>
            <a:r>
              <a:rPr lang="el-GR" sz="6400" b="1" i="1" dirty="0">
                <a:solidFill>
                  <a:srgbClr val="FFFF00"/>
                </a:solidFill>
              </a:rPr>
              <a:t>.) μετά από πολέμους του κατά των Περσών. Η θριαμβική αυτή αψίδα ήταν τοποθετημένη κάθετα στην αρχαία Εγνατία, που διέσχιζε την πόλη (δυτικά προς ανατολικά) και αποτελούσε μέρος του λεγόμενου </a:t>
            </a:r>
            <a:r>
              <a:rPr lang="el-GR" sz="6400" b="1" i="1" dirty="0" err="1">
                <a:solidFill>
                  <a:srgbClr val="FFFF00"/>
                </a:solidFill>
              </a:rPr>
              <a:t>Γαλεριανού</a:t>
            </a:r>
            <a:r>
              <a:rPr lang="el-GR" sz="6400" b="1" i="1" dirty="0">
                <a:solidFill>
                  <a:srgbClr val="FFFF00"/>
                </a:solidFill>
              </a:rPr>
              <a:t> συγκροτήματος (Ρωμαϊκά Ανάκτορα), που αναπτύσσονταν κύρια </a:t>
            </a:r>
            <a:r>
              <a:rPr lang="el-GR" sz="6400" b="1" i="1" dirty="0" err="1">
                <a:solidFill>
                  <a:srgbClr val="FFFF00"/>
                </a:solidFill>
              </a:rPr>
              <a:t>νοτιοδυτικότερα</a:t>
            </a:r>
            <a:r>
              <a:rPr lang="el-GR" sz="6400" b="1" i="1" dirty="0">
                <a:solidFill>
                  <a:srgbClr val="FFFF00"/>
                </a:solidFill>
              </a:rPr>
              <a:t>, στις σημερινές πλατείες </a:t>
            </a:r>
            <a:r>
              <a:rPr lang="el-GR" sz="6400" b="1" i="1" dirty="0" err="1">
                <a:solidFill>
                  <a:srgbClr val="FFFF00"/>
                </a:solidFill>
              </a:rPr>
              <a:t>Ναυαρίνου</a:t>
            </a:r>
            <a:r>
              <a:rPr lang="el-GR" sz="6400" b="1" i="1" dirty="0">
                <a:solidFill>
                  <a:srgbClr val="FFFF00"/>
                </a:solidFill>
              </a:rPr>
              <a:t> και Ιπποδρομίου</a:t>
            </a:r>
            <a:r>
              <a:rPr lang="el-GR" sz="6400" dirty="0">
                <a:solidFill>
                  <a:srgbClr val="FFFF00"/>
                </a:solidFill>
              </a:rPr>
              <a:t>.</a:t>
            </a:r>
          </a:p>
          <a:p>
            <a:endParaRPr lang="el-GR" dirty="0">
              <a:solidFill>
                <a:srgbClr val="FFFF00"/>
              </a:solidFill>
            </a:endParaRPr>
          </a:p>
          <a:p>
            <a:endParaRPr lang="el-GR" dirty="0">
              <a:solidFill>
                <a:srgbClr val="FFFF00"/>
              </a:solidFill>
            </a:endParaRPr>
          </a:p>
          <a:p>
            <a:endParaRPr lang="el-GR" dirty="0"/>
          </a:p>
          <a:p>
            <a:endParaRPr lang="el-GR" dirty="0"/>
          </a:p>
          <a:p>
            <a:endParaRPr lang="el-GR"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440" y="5003"/>
            <a:ext cx="2143125" cy="169580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5" name="Ορθογώνιο 4"/>
          <p:cNvSpPr/>
          <p:nvPr/>
        </p:nvSpPr>
        <p:spPr>
          <a:xfrm>
            <a:off x="4716016" y="1844824"/>
            <a:ext cx="4320480" cy="5016758"/>
          </a:xfrm>
          <a:prstGeom prst="rect">
            <a:avLst/>
          </a:prstGeom>
        </p:spPr>
        <p:txBody>
          <a:bodyPr wrap="square">
            <a:spAutoFit/>
          </a:bodyPr>
          <a:lstStyle/>
          <a:p>
            <a:r>
              <a:rPr lang="en-US" sz="1600" b="1" i="1" dirty="0">
                <a:solidFill>
                  <a:srgbClr val="FFFF00"/>
                </a:solidFill>
              </a:rPr>
              <a:t>One of the most distinctive monuments of Thessaloniki is the triumphal Arch of Galerius, also known as </a:t>
            </a:r>
            <a:r>
              <a:rPr lang="en-US" sz="1600" b="1" i="1" dirty="0" err="1">
                <a:solidFill>
                  <a:srgbClr val="FFFF00"/>
                </a:solidFill>
              </a:rPr>
              <a:t>Kamara</a:t>
            </a:r>
            <a:r>
              <a:rPr lang="en-US" sz="1600" b="1" i="1" dirty="0">
                <a:solidFill>
                  <a:srgbClr val="FFFF00"/>
                </a:solidFill>
              </a:rPr>
              <a:t>, located on the upper side of the </a:t>
            </a:r>
            <a:r>
              <a:rPr lang="en-US" sz="1600" b="1" i="1" dirty="0" err="1">
                <a:solidFill>
                  <a:srgbClr val="FFFF00"/>
                </a:solidFill>
              </a:rPr>
              <a:t>Egnatia</a:t>
            </a:r>
            <a:r>
              <a:rPr lang="en-US" sz="1600" b="1" i="1" dirty="0">
                <a:solidFill>
                  <a:srgbClr val="FFFF00"/>
                </a:solidFill>
              </a:rPr>
              <a:t> Road and within walking distance from the Rotunda. It is one of the most famous meeting points for residents and visitors to the city.</a:t>
            </a:r>
          </a:p>
          <a:p>
            <a:endParaRPr lang="en-US" sz="1600" b="1" i="1" dirty="0">
              <a:solidFill>
                <a:srgbClr val="FFFF00"/>
              </a:solidFill>
            </a:endParaRPr>
          </a:p>
          <a:p>
            <a:r>
              <a:rPr lang="en-US" sz="1600" b="1" i="1" dirty="0">
                <a:solidFill>
                  <a:srgbClr val="FFFF00"/>
                </a:solidFill>
              </a:rPr>
              <a:t> The Arch was built in the era of the Roman "Tetrarchy" (early 4th century AD) and is a part (western) a covered portico, formed by arches and arches. Built to honor the Roman Emperor Galerius, when he returned victorious to the city (around 306 AD) after the wars against the Persians. The triumphal arch that was positioned perpendicular to the ancient </a:t>
            </a:r>
            <a:r>
              <a:rPr lang="en-US" sz="1600" b="1" i="1" dirty="0" err="1">
                <a:solidFill>
                  <a:srgbClr val="FFFF00"/>
                </a:solidFill>
              </a:rPr>
              <a:t>Egnatia</a:t>
            </a:r>
            <a:r>
              <a:rPr lang="en-US" sz="1600" b="1" i="1" dirty="0">
                <a:solidFill>
                  <a:srgbClr val="FFFF00"/>
                </a:solidFill>
              </a:rPr>
              <a:t>, which crossed the city (west to east) and was part of the so-called complex </a:t>
            </a:r>
            <a:r>
              <a:rPr lang="en-US" sz="1600" b="1" i="1" dirty="0" err="1">
                <a:solidFill>
                  <a:srgbClr val="FFFF00"/>
                </a:solidFill>
              </a:rPr>
              <a:t>Galerian</a:t>
            </a:r>
            <a:r>
              <a:rPr lang="en-US" sz="1600" b="1" i="1" dirty="0">
                <a:solidFill>
                  <a:srgbClr val="FFFF00"/>
                </a:solidFill>
              </a:rPr>
              <a:t> (Roman Palace), who developed major southwest, in the current </a:t>
            </a:r>
            <a:r>
              <a:rPr lang="en-US" sz="1600" b="1" i="1" dirty="0" err="1">
                <a:solidFill>
                  <a:srgbClr val="FFFF00"/>
                </a:solidFill>
              </a:rPr>
              <a:t>Navarino</a:t>
            </a:r>
            <a:r>
              <a:rPr lang="en-US" sz="1600" b="1" i="1" dirty="0">
                <a:solidFill>
                  <a:srgbClr val="FFFF00"/>
                </a:solidFill>
              </a:rPr>
              <a:t> squares and horse racing.</a:t>
            </a:r>
            <a:endParaRPr lang="el-GR" sz="1600" b="1" i="1" dirty="0">
              <a:solidFill>
                <a:srgbClr val="FFFF00"/>
              </a:solidFill>
            </a:endParaRPr>
          </a:p>
        </p:txBody>
      </p:sp>
      <p:sp>
        <p:nvSpPr>
          <p:cNvPr id="4" name="TextBox 3"/>
          <p:cNvSpPr txBox="1"/>
          <p:nvPr/>
        </p:nvSpPr>
        <p:spPr>
          <a:xfrm>
            <a:off x="5843195" y="852905"/>
            <a:ext cx="3168352" cy="769441"/>
          </a:xfrm>
          <a:prstGeom prst="rect">
            <a:avLst/>
          </a:prstGeom>
          <a:noFill/>
        </p:spPr>
        <p:txBody>
          <a:bodyPr wrap="square" rtlCol="0">
            <a:spAutoFit/>
          </a:bodyPr>
          <a:lstStyle/>
          <a:p>
            <a:r>
              <a:rPr lang="en-US" sz="4400" b="1" i="1" u="sng" dirty="0">
                <a:solidFill>
                  <a:srgbClr val="FF0000"/>
                </a:solidFill>
              </a:rPr>
              <a:t>KAMARA</a:t>
            </a:r>
            <a:endParaRPr lang="el-GR" sz="4400" b="1" i="1" u="sng" dirty="0">
              <a:solidFill>
                <a:srgbClr val="FF0000"/>
              </a:solidFill>
            </a:endParaRPr>
          </a:p>
        </p:txBody>
      </p:sp>
    </p:spTree>
    <p:extLst>
      <p:ext uri="{BB962C8B-B14F-4D97-AF65-F5344CB8AC3E}">
        <p14:creationId xmlns:p14="http://schemas.microsoft.com/office/powerpoint/2010/main" val="27703061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heel(1)">
                                      <p:cBhvr>
                                        <p:cTn id="7" dur="20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3">
                                            <p:txEl>
                                              <p:pRg st="0" end="0"/>
                                            </p:txEl>
                                          </p:spTgt>
                                        </p:tgtEl>
                                        <p:attrNameLst>
                                          <p:attrName>ppt_x</p:attrName>
                                          <p:attrName>ppt_y</p:attrName>
                                        </p:attrNameLst>
                                      </p:cBhvr>
                                    </p:animMotion>
                                    <p:animRot by="1500000">
                                      <p:cBhvr>
                                        <p:cTn id="12" dur="125" fill="hold">
                                          <p:stCondLst>
                                            <p:cond delay="0"/>
                                          </p:stCondLst>
                                        </p:cTn>
                                        <p:tgtEl>
                                          <p:spTgt spid="3">
                                            <p:txEl>
                                              <p:pRg st="0" end="0"/>
                                            </p:txEl>
                                          </p:spTgt>
                                        </p:tgtEl>
                                        <p:attrNameLst>
                                          <p:attrName>r</p:attrName>
                                        </p:attrNameLst>
                                      </p:cBhvr>
                                    </p:animRot>
                                    <p:animRot by="-1500000">
                                      <p:cBhvr>
                                        <p:cTn id="13" dur="125" fill="hold">
                                          <p:stCondLst>
                                            <p:cond delay="125"/>
                                          </p:stCondLst>
                                        </p:cTn>
                                        <p:tgtEl>
                                          <p:spTgt spid="3">
                                            <p:txEl>
                                              <p:pRg st="0" end="0"/>
                                            </p:txEl>
                                          </p:spTgt>
                                        </p:tgtEl>
                                        <p:attrNameLst>
                                          <p:attrName>r</p:attrName>
                                        </p:attrNameLst>
                                      </p:cBhvr>
                                    </p:animRot>
                                    <p:animRot by="-1500000">
                                      <p:cBhvr>
                                        <p:cTn id="14" dur="125" fill="hold">
                                          <p:stCondLst>
                                            <p:cond delay="250"/>
                                          </p:stCondLst>
                                        </p:cTn>
                                        <p:tgtEl>
                                          <p:spTgt spid="3">
                                            <p:txEl>
                                              <p:pRg st="0" end="0"/>
                                            </p:txEl>
                                          </p:spTgt>
                                        </p:tgtEl>
                                        <p:attrNameLst>
                                          <p:attrName>r</p:attrName>
                                        </p:attrNameLst>
                                      </p:cBhvr>
                                    </p:animRot>
                                    <p:animRot by="1500000">
                                      <p:cBhvr>
                                        <p:cTn id="15" dur="125" fill="hold">
                                          <p:stCondLst>
                                            <p:cond delay="375"/>
                                          </p:stCondLst>
                                        </p:cTn>
                                        <p:tgtEl>
                                          <p:spTgt spid="3">
                                            <p:txEl>
                                              <p:pRg st="0" end="0"/>
                                            </p:txEl>
                                          </p:spTgt>
                                        </p:tgtEl>
                                        <p:attrNameLst>
                                          <p:attrName>r</p:attrName>
                                        </p:attrNameLst>
                                      </p:cBhvr>
                                    </p:animRot>
                                  </p:childTnLst>
                                </p:cTn>
                              </p:par>
                              <p:par>
                                <p:cTn id="16" presetID="34" presetClass="emph" presetSubtype="0" fill="hold" nodeType="withEffect">
                                  <p:stCondLst>
                                    <p:cond delay="0"/>
                                  </p:stCondLst>
                                  <p:iterate type="lt">
                                    <p:tmPct val="10000"/>
                                  </p:iterate>
                                  <p:childTnLst>
                                    <p:animMotion origin="layout" path="M 0.0 0.0 L 0.0 -0.07213" pathEditMode="relative" ptsTypes="">
                                      <p:cBhvr>
                                        <p:cTn id="17" dur="250" accel="50000" decel="50000" autoRev="1" fill="hold">
                                          <p:stCondLst>
                                            <p:cond delay="0"/>
                                          </p:stCondLst>
                                        </p:cTn>
                                        <p:tgtEl>
                                          <p:spTgt spid="3">
                                            <p:txEl>
                                              <p:pRg st="2" end="2"/>
                                            </p:txEl>
                                          </p:spTgt>
                                        </p:tgtEl>
                                        <p:attrNameLst>
                                          <p:attrName>ppt_x</p:attrName>
                                          <p:attrName>ppt_y</p:attrName>
                                        </p:attrNameLst>
                                      </p:cBhvr>
                                    </p:animMotion>
                                    <p:animRot by="1500000">
                                      <p:cBhvr>
                                        <p:cTn id="18" dur="125" fill="hold">
                                          <p:stCondLst>
                                            <p:cond delay="0"/>
                                          </p:stCondLst>
                                        </p:cTn>
                                        <p:tgtEl>
                                          <p:spTgt spid="3">
                                            <p:txEl>
                                              <p:pRg st="2" end="2"/>
                                            </p:txEl>
                                          </p:spTgt>
                                        </p:tgtEl>
                                        <p:attrNameLst>
                                          <p:attrName>r</p:attrName>
                                        </p:attrNameLst>
                                      </p:cBhvr>
                                    </p:animRot>
                                    <p:animRot by="-1500000">
                                      <p:cBhvr>
                                        <p:cTn id="19" dur="125" fill="hold">
                                          <p:stCondLst>
                                            <p:cond delay="125"/>
                                          </p:stCondLst>
                                        </p:cTn>
                                        <p:tgtEl>
                                          <p:spTgt spid="3">
                                            <p:txEl>
                                              <p:pRg st="2" end="2"/>
                                            </p:txEl>
                                          </p:spTgt>
                                        </p:tgtEl>
                                        <p:attrNameLst>
                                          <p:attrName>r</p:attrName>
                                        </p:attrNameLst>
                                      </p:cBhvr>
                                    </p:animRot>
                                    <p:animRot by="-1500000">
                                      <p:cBhvr>
                                        <p:cTn id="20" dur="125" fill="hold">
                                          <p:stCondLst>
                                            <p:cond delay="250"/>
                                          </p:stCondLst>
                                        </p:cTn>
                                        <p:tgtEl>
                                          <p:spTgt spid="3">
                                            <p:txEl>
                                              <p:pRg st="2" end="2"/>
                                            </p:txEl>
                                          </p:spTgt>
                                        </p:tgtEl>
                                        <p:attrNameLst>
                                          <p:attrName>r</p:attrName>
                                        </p:attrNameLst>
                                      </p:cBhvr>
                                    </p:animRot>
                                    <p:animRot by="1500000">
                                      <p:cBhvr>
                                        <p:cTn id="21" dur="125" fill="hold">
                                          <p:stCondLst>
                                            <p:cond delay="375"/>
                                          </p:stCondLst>
                                        </p:cTn>
                                        <p:tgtEl>
                                          <p:spTgt spid="3">
                                            <p:txEl>
                                              <p:pRg st="2" end="2"/>
                                            </p:txEl>
                                          </p:spTgt>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34" presetClass="emph" presetSubtype="0" fill="hold" nodeType="clickEffect">
                                  <p:stCondLst>
                                    <p:cond delay="0"/>
                                  </p:stCondLst>
                                  <p:iterate type="lt">
                                    <p:tmPct val="10000"/>
                                  </p:iterate>
                                  <p:childTnLst>
                                    <p:animMotion origin="layout" path="M 0.0 0.0 L 0.0 -0.07213" pathEditMode="relative" ptsTypes="">
                                      <p:cBhvr>
                                        <p:cTn id="25" dur="250" accel="50000" decel="50000" autoRev="1" fill="hold">
                                          <p:stCondLst>
                                            <p:cond delay="0"/>
                                          </p:stCondLst>
                                        </p:cTn>
                                        <p:tgtEl>
                                          <p:spTgt spid="5">
                                            <p:txEl>
                                              <p:pRg st="0" end="0"/>
                                            </p:txEl>
                                          </p:spTgt>
                                        </p:tgtEl>
                                        <p:attrNameLst>
                                          <p:attrName>ppt_x</p:attrName>
                                          <p:attrName>ppt_y</p:attrName>
                                        </p:attrNameLst>
                                      </p:cBhvr>
                                    </p:animMotion>
                                    <p:animRot by="1500000">
                                      <p:cBhvr>
                                        <p:cTn id="26" dur="125" fill="hold">
                                          <p:stCondLst>
                                            <p:cond delay="0"/>
                                          </p:stCondLst>
                                        </p:cTn>
                                        <p:tgtEl>
                                          <p:spTgt spid="5">
                                            <p:txEl>
                                              <p:pRg st="0" end="0"/>
                                            </p:txEl>
                                          </p:spTgt>
                                        </p:tgtEl>
                                        <p:attrNameLst>
                                          <p:attrName>r</p:attrName>
                                        </p:attrNameLst>
                                      </p:cBhvr>
                                    </p:animRot>
                                    <p:animRot by="-1500000">
                                      <p:cBhvr>
                                        <p:cTn id="27" dur="125" fill="hold">
                                          <p:stCondLst>
                                            <p:cond delay="125"/>
                                          </p:stCondLst>
                                        </p:cTn>
                                        <p:tgtEl>
                                          <p:spTgt spid="5">
                                            <p:txEl>
                                              <p:pRg st="0" end="0"/>
                                            </p:txEl>
                                          </p:spTgt>
                                        </p:tgtEl>
                                        <p:attrNameLst>
                                          <p:attrName>r</p:attrName>
                                        </p:attrNameLst>
                                      </p:cBhvr>
                                    </p:animRot>
                                    <p:animRot by="-1500000">
                                      <p:cBhvr>
                                        <p:cTn id="28" dur="125" fill="hold">
                                          <p:stCondLst>
                                            <p:cond delay="250"/>
                                          </p:stCondLst>
                                        </p:cTn>
                                        <p:tgtEl>
                                          <p:spTgt spid="5">
                                            <p:txEl>
                                              <p:pRg st="0" end="0"/>
                                            </p:txEl>
                                          </p:spTgt>
                                        </p:tgtEl>
                                        <p:attrNameLst>
                                          <p:attrName>r</p:attrName>
                                        </p:attrNameLst>
                                      </p:cBhvr>
                                    </p:animRot>
                                    <p:animRot by="1500000">
                                      <p:cBhvr>
                                        <p:cTn id="29" dur="125" fill="hold">
                                          <p:stCondLst>
                                            <p:cond delay="375"/>
                                          </p:stCondLst>
                                        </p:cTn>
                                        <p:tgtEl>
                                          <p:spTgt spid="5">
                                            <p:txEl>
                                              <p:pRg st="0" end="0"/>
                                            </p:txEl>
                                          </p:spTgt>
                                        </p:tgtEl>
                                        <p:attrNameLst>
                                          <p:attrName>r</p:attrName>
                                        </p:attrNameLst>
                                      </p:cBhvr>
                                    </p:animRot>
                                  </p:childTnLst>
                                </p:cTn>
                              </p:par>
                              <p:par>
                                <p:cTn id="30" presetID="34" presetClass="emph" presetSubtype="0" fill="hold" nodeType="withEffect">
                                  <p:stCondLst>
                                    <p:cond delay="0"/>
                                  </p:stCondLst>
                                  <p:iterate type="lt">
                                    <p:tmPct val="10000"/>
                                  </p:iterate>
                                  <p:childTnLst>
                                    <p:animMotion origin="layout" path="M 0.0 0.0 L 0.0 -0.07213" pathEditMode="relative" ptsTypes="">
                                      <p:cBhvr>
                                        <p:cTn id="31" dur="250" accel="50000" decel="50000" autoRev="1" fill="hold">
                                          <p:stCondLst>
                                            <p:cond delay="0"/>
                                          </p:stCondLst>
                                        </p:cTn>
                                        <p:tgtEl>
                                          <p:spTgt spid="5">
                                            <p:txEl>
                                              <p:pRg st="2" end="2"/>
                                            </p:txEl>
                                          </p:spTgt>
                                        </p:tgtEl>
                                        <p:attrNameLst>
                                          <p:attrName>ppt_x</p:attrName>
                                          <p:attrName>ppt_y</p:attrName>
                                        </p:attrNameLst>
                                      </p:cBhvr>
                                    </p:animMotion>
                                    <p:animRot by="1500000">
                                      <p:cBhvr>
                                        <p:cTn id="32" dur="125" fill="hold">
                                          <p:stCondLst>
                                            <p:cond delay="0"/>
                                          </p:stCondLst>
                                        </p:cTn>
                                        <p:tgtEl>
                                          <p:spTgt spid="5">
                                            <p:txEl>
                                              <p:pRg st="2" end="2"/>
                                            </p:txEl>
                                          </p:spTgt>
                                        </p:tgtEl>
                                        <p:attrNameLst>
                                          <p:attrName>r</p:attrName>
                                        </p:attrNameLst>
                                      </p:cBhvr>
                                    </p:animRot>
                                    <p:animRot by="-1500000">
                                      <p:cBhvr>
                                        <p:cTn id="33" dur="125" fill="hold">
                                          <p:stCondLst>
                                            <p:cond delay="125"/>
                                          </p:stCondLst>
                                        </p:cTn>
                                        <p:tgtEl>
                                          <p:spTgt spid="5">
                                            <p:txEl>
                                              <p:pRg st="2" end="2"/>
                                            </p:txEl>
                                          </p:spTgt>
                                        </p:tgtEl>
                                        <p:attrNameLst>
                                          <p:attrName>r</p:attrName>
                                        </p:attrNameLst>
                                      </p:cBhvr>
                                    </p:animRot>
                                    <p:animRot by="-1500000">
                                      <p:cBhvr>
                                        <p:cTn id="34" dur="125" fill="hold">
                                          <p:stCondLst>
                                            <p:cond delay="250"/>
                                          </p:stCondLst>
                                        </p:cTn>
                                        <p:tgtEl>
                                          <p:spTgt spid="5">
                                            <p:txEl>
                                              <p:pRg st="2" end="2"/>
                                            </p:txEl>
                                          </p:spTgt>
                                        </p:tgtEl>
                                        <p:attrNameLst>
                                          <p:attrName>r</p:attrName>
                                        </p:attrNameLst>
                                      </p:cBhvr>
                                    </p:animRot>
                                    <p:animRot by="1500000">
                                      <p:cBhvr>
                                        <p:cTn id="35" dur="125" fill="hold">
                                          <p:stCondLst>
                                            <p:cond delay="375"/>
                                          </p:stCondLst>
                                        </p:cTn>
                                        <p:tgtEl>
                                          <p:spTgt spid="5">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5982"/>
            <a:ext cx="9149892" cy="685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Τίτλος 1"/>
          <p:cNvSpPr>
            <a:spLocks noGrp="1"/>
          </p:cNvSpPr>
          <p:nvPr>
            <p:ph type="ctrTitle"/>
          </p:nvPr>
        </p:nvSpPr>
        <p:spPr>
          <a:xfrm>
            <a:off x="611560" y="332656"/>
            <a:ext cx="7772400" cy="1470025"/>
          </a:xfrm>
        </p:spPr>
        <p:txBody>
          <a:bodyPr/>
          <a:lstStyle/>
          <a:p>
            <a:r>
              <a:rPr lang="el-GR" b="1" i="1" u="sng" dirty="0" smtClean="0"/>
              <a:t>Επταπύργιο</a:t>
            </a:r>
            <a:endParaRPr lang="el-GR" b="1" i="1" u="sng" dirty="0"/>
          </a:p>
        </p:txBody>
      </p:sp>
      <p:sp>
        <p:nvSpPr>
          <p:cNvPr id="3" name="Υπότιτλος 2"/>
          <p:cNvSpPr>
            <a:spLocks noGrp="1"/>
          </p:cNvSpPr>
          <p:nvPr>
            <p:ph type="subTitle" idx="1"/>
          </p:nvPr>
        </p:nvSpPr>
        <p:spPr>
          <a:xfrm>
            <a:off x="35295" y="2420888"/>
            <a:ext cx="5256785" cy="4437112"/>
          </a:xfrm>
        </p:spPr>
        <p:txBody>
          <a:bodyPr>
            <a:noAutofit/>
          </a:bodyPr>
          <a:lstStyle/>
          <a:p>
            <a:r>
              <a:rPr lang="el-GR" sz="1100" b="1" i="1" dirty="0">
                <a:solidFill>
                  <a:srgbClr val="FFFF00"/>
                </a:solidFill>
              </a:rPr>
              <a:t>Γύρω στο 1890 το μνημείο χρησιμοποιήθηκε ως ανδρικές, γυναικείες και στρατιωτικές φυλακές.</a:t>
            </a:r>
          </a:p>
          <a:p>
            <a:endParaRPr lang="el-GR" sz="1100" b="1" i="1" dirty="0">
              <a:solidFill>
                <a:srgbClr val="FFFF00"/>
              </a:solidFill>
            </a:endParaRPr>
          </a:p>
          <a:p>
            <a:r>
              <a:rPr lang="el-GR" sz="1100" b="1" i="1" dirty="0">
                <a:solidFill>
                  <a:srgbClr val="FFFF00"/>
                </a:solidFill>
              </a:rPr>
              <a:t>Κατά τη δεκαετία του 1890, το φρούριο μετατράπηκε σε φυλακή. Η ακριβής ημερομηνία δεν είναι γνωστή με βεβαιότητα, αλλά η φυλακή αναφέρεται σε ένα χάρτη του 1899 της πόλης, παρέχοντας έτσι μια </a:t>
            </a:r>
            <a:r>
              <a:rPr lang="el-GR" sz="1100" b="1" i="1" dirty="0" err="1">
                <a:solidFill>
                  <a:srgbClr val="FFFF00"/>
                </a:solidFill>
              </a:rPr>
              <a:t>terminus</a:t>
            </a:r>
            <a:r>
              <a:rPr lang="el-GR" sz="1100" b="1" i="1" dirty="0">
                <a:solidFill>
                  <a:srgbClr val="FFFF00"/>
                </a:solidFill>
              </a:rPr>
              <a:t> </a:t>
            </a:r>
            <a:r>
              <a:rPr lang="el-GR" sz="1100" b="1" i="1" dirty="0" err="1">
                <a:solidFill>
                  <a:srgbClr val="FFFF00"/>
                </a:solidFill>
              </a:rPr>
              <a:t>ante</a:t>
            </a:r>
            <a:r>
              <a:rPr lang="el-GR" sz="1100" b="1" i="1" dirty="0">
                <a:solidFill>
                  <a:srgbClr val="FFFF00"/>
                </a:solidFill>
              </a:rPr>
              <a:t> </a:t>
            </a:r>
            <a:r>
              <a:rPr lang="el-GR" sz="1100" b="1" i="1" dirty="0" err="1">
                <a:solidFill>
                  <a:srgbClr val="FFFF00"/>
                </a:solidFill>
              </a:rPr>
              <a:t>quem</a:t>
            </a:r>
            <a:r>
              <a:rPr lang="el-GR" sz="1100" b="1" i="1" dirty="0">
                <a:solidFill>
                  <a:srgbClr val="FFFF00"/>
                </a:solidFill>
              </a:rPr>
              <a:t> για την αλλαγή. Γι' αυτή τη μετατροπή συνεπάγεται η απομάκρυνση όλων των προηγούμενων κτιρίων στο εσωτερικό του κάστρου, από τα οποία κανένα ίχνος επιζεί σήμερα. Οι αλλαγές στις οχυρώσεις δεν ήταν σημαντικές, αν και ο πρωταρχικός τους ρόλος αντιστράφηκε: </a:t>
            </a:r>
            <a:r>
              <a:rPr lang="el-GR" sz="1100" b="1" i="1" dirty="0" err="1">
                <a:solidFill>
                  <a:srgbClr val="FFFF00"/>
                </a:solidFill>
              </a:rPr>
              <a:t>απά</a:t>
            </a:r>
            <a:r>
              <a:rPr lang="el-GR" sz="1100" b="1" i="1" dirty="0">
                <a:solidFill>
                  <a:srgbClr val="FFFF00"/>
                </a:solidFill>
              </a:rPr>
              <a:t> την προστασία των κατοίκων από την εξωτερική απειλή, τώρα υπηρετούσε για την απομόνωση κρατουμένων από τον έξω κόσμο.</a:t>
            </a:r>
          </a:p>
          <a:p>
            <a:r>
              <a:rPr lang="el-GR" sz="1100" b="1" i="1" dirty="0">
                <a:solidFill>
                  <a:srgbClr val="FFFF00"/>
                </a:solidFill>
              </a:rPr>
              <a:t>Η φυλακή διετέλεσε για καιρό τις κύριες εγκαταστάσεις σωφρονισμού της πόλης, όπου κρατούνταν φυλακισμένοι ανεξαρτήτως φύλου ή εγκλήματος. Νέα κτίρια χτίστηκαν κατά μήκος των δύο πλευρών των τειχών, ώστε να βελτιωθεί η λειτουργικότητα του νέου </a:t>
            </a:r>
            <a:r>
              <a:rPr lang="el-GR" sz="1100" b="1" i="1" dirty="0" err="1">
                <a:solidFill>
                  <a:srgbClr val="FFFF00"/>
                </a:solidFill>
              </a:rPr>
              <a:t>σοφρωνιστικού</a:t>
            </a:r>
            <a:r>
              <a:rPr lang="el-GR" sz="1100" b="1" i="1" dirty="0">
                <a:solidFill>
                  <a:srgbClr val="FFFF00"/>
                </a:solidFill>
              </a:rPr>
              <a:t> κέντρου. Η εσωτερική αυλή ήταν χωρισμένη από φράχτες σε πέντε ξεχωριστές μονάδες και στο κέντρο τους στεγάστηκε το κεντρικό παρατηρητήριο. Η φυλακή διέθετε εκκλησάκι και άλλα παραρτήματα, ενώ το παράρτημα που βρισκόταν βόρειο-ανατολικό πύργο καταστράφηκε κατά τη διάρκεια του Δευτέρου Παγκοσμίου Πολέμου. Τα εξωτερικά κτίρια, στη νότια πλευρά του κάστρου, στεγαζόταν η διοίκηση, η φυλακή των γυναικών, και προς τα δυτικά, τα κελιά απομόνωσης.</a:t>
            </a:r>
          </a:p>
          <a:p>
            <a:endParaRPr lang="el-GR" sz="1100" b="1" i="1" dirty="0">
              <a:solidFill>
                <a:srgbClr val="FFFF00"/>
              </a:solidFill>
            </a:endParaRPr>
          </a:p>
          <a:p>
            <a:r>
              <a:rPr lang="el-GR" sz="1100" b="1" i="1" dirty="0">
                <a:solidFill>
                  <a:srgbClr val="FFFF00"/>
                </a:solidFill>
              </a:rPr>
              <a:t>Το κέντρο αυτό είχε αποκτήσει κακή φήμη κατά τη διάρκεια του καθεστώτος Μεταξά, της Κατοχής, και στη μεταπολεμική περίοδο από τον Ελληνικό Εμφύλιο Πόλεμο μέχρι και τη Χούντα (καθεστώς των Συνταγματαρχών).</a:t>
            </a:r>
          </a:p>
          <a:p>
            <a:endParaRPr lang="el-GR" sz="1100" b="1" i="1" dirty="0">
              <a:solidFill>
                <a:srgbClr val="FFFF00"/>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95" y="4412"/>
            <a:ext cx="3033851" cy="227246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5513997" y="2492625"/>
            <a:ext cx="3635896" cy="4455066"/>
          </a:xfrm>
          <a:prstGeom prst="rect">
            <a:avLst/>
          </a:prstGeom>
          <a:noFill/>
        </p:spPr>
        <p:txBody>
          <a:bodyPr wrap="square" rtlCol="0">
            <a:spAutoFit/>
          </a:bodyPr>
          <a:lstStyle/>
          <a:p>
            <a:r>
              <a:rPr lang="en-US" sz="1050" b="1" i="1" dirty="0">
                <a:solidFill>
                  <a:srgbClr val="FFFF00"/>
                </a:solidFill>
              </a:rPr>
              <a:t>Around 1890 the monument was used as male, female and military prisons.</a:t>
            </a:r>
          </a:p>
          <a:p>
            <a:endParaRPr lang="en-US" sz="1050" b="1" i="1" dirty="0">
              <a:solidFill>
                <a:srgbClr val="FFFF00"/>
              </a:solidFill>
            </a:endParaRPr>
          </a:p>
          <a:p>
            <a:r>
              <a:rPr lang="en-US" sz="1050" b="1" i="1" dirty="0">
                <a:solidFill>
                  <a:srgbClr val="FFFF00"/>
                </a:solidFill>
              </a:rPr>
              <a:t>During the 1890's, the fort became a prison. The exact date is not known with certainty, but the prison refers to a 1899 map of the city, providing a terminus ante </a:t>
            </a:r>
            <a:r>
              <a:rPr lang="en-US" sz="1050" b="1" i="1" dirty="0" err="1">
                <a:solidFill>
                  <a:srgbClr val="FFFF00"/>
                </a:solidFill>
              </a:rPr>
              <a:t>quem</a:t>
            </a:r>
            <a:r>
              <a:rPr lang="en-US" sz="1050" b="1" i="1" dirty="0">
                <a:solidFill>
                  <a:srgbClr val="FFFF00"/>
                </a:solidFill>
              </a:rPr>
              <a:t> for the change. For this conversion involves the removal of all previous buildings inside the castle, of which no trace survives today. Changes in the fortifications were not significant, although their primary role was reversed: a response to protect residents from external threat, now served to isolate prisoners from the outside world.</a:t>
            </a:r>
          </a:p>
          <a:p>
            <a:r>
              <a:rPr lang="en-US" sz="1050" b="1" i="1" dirty="0">
                <a:solidFill>
                  <a:srgbClr val="FFFF00"/>
                </a:solidFill>
              </a:rPr>
              <a:t>The prison was for long the main correction facilities in the city, where prisoners are held regardless of sex or crime. New buildings were built along both sides of the walls to improve the functionality of the new </a:t>
            </a:r>
            <a:r>
              <a:rPr lang="en-US" sz="1050" b="1" i="1" dirty="0" err="1">
                <a:solidFill>
                  <a:srgbClr val="FFFF00"/>
                </a:solidFill>
              </a:rPr>
              <a:t>sofronistikou</a:t>
            </a:r>
            <a:r>
              <a:rPr lang="en-US" sz="1050" b="1" i="1" dirty="0">
                <a:solidFill>
                  <a:srgbClr val="FFFF00"/>
                </a:solidFill>
              </a:rPr>
              <a:t> center. The inner courtyard was divided by fences into five separate units and in their center was the central observatory. The prison had a chapel and other annexes, while the annex was north-east tower was destroyed during the Second World War. The outer buildings on the south side of the castle housed the administration, the women's prison, and to the west, the isolation cells.</a:t>
            </a:r>
          </a:p>
          <a:p>
            <a:endParaRPr lang="en-US" sz="1050" b="1" i="1" dirty="0">
              <a:solidFill>
                <a:srgbClr val="FFFF00"/>
              </a:solidFill>
            </a:endParaRPr>
          </a:p>
          <a:p>
            <a:r>
              <a:rPr lang="en-US" sz="1050" b="1" i="1" dirty="0">
                <a:solidFill>
                  <a:srgbClr val="FFFF00"/>
                </a:solidFill>
              </a:rPr>
              <a:t>This center had gained notoriety during the Metaxas regime, the occupation and the postwar period from the Greek Civil War until the junta (the Colonels' regime).</a:t>
            </a:r>
            <a:endParaRPr lang="el-GR" sz="1050" b="1" i="1" dirty="0">
              <a:solidFill>
                <a:srgbClr val="FFFF00"/>
              </a:solidFill>
            </a:endParaRPr>
          </a:p>
        </p:txBody>
      </p:sp>
      <p:sp>
        <p:nvSpPr>
          <p:cNvPr id="6" name="TextBox 5"/>
          <p:cNvSpPr txBox="1"/>
          <p:nvPr/>
        </p:nvSpPr>
        <p:spPr>
          <a:xfrm>
            <a:off x="6311517" y="404664"/>
            <a:ext cx="2771800" cy="769441"/>
          </a:xfrm>
          <a:prstGeom prst="rect">
            <a:avLst/>
          </a:prstGeom>
          <a:noFill/>
        </p:spPr>
        <p:txBody>
          <a:bodyPr wrap="square" rtlCol="0">
            <a:spAutoFit/>
          </a:bodyPr>
          <a:lstStyle/>
          <a:p>
            <a:r>
              <a:rPr lang="en-US" sz="4400" b="1" i="1" u="sng" dirty="0" err="1"/>
              <a:t>Eptapyrgio</a:t>
            </a:r>
            <a:endParaRPr lang="el-GR" sz="4400" b="1" i="1" u="sng" dirty="0"/>
          </a:p>
        </p:txBody>
      </p:sp>
    </p:spTree>
    <p:extLst>
      <p:ext uri="{BB962C8B-B14F-4D97-AF65-F5344CB8AC3E}">
        <p14:creationId xmlns:p14="http://schemas.microsoft.com/office/powerpoint/2010/main" val="38561597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heel(1)">
                                      <p:cBhvr>
                                        <p:cTn id="7" dur="20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3">
                                            <p:txEl>
                                              <p:pRg st="0" end="0"/>
                                            </p:txEl>
                                          </p:spTgt>
                                        </p:tgtEl>
                                        <p:attrNameLst>
                                          <p:attrName>ppt_x</p:attrName>
                                          <p:attrName>ppt_y</p:attrName>
                                        </p:attrNameLst>
                                      </p:cBhvr>
                                    </p:animMotion>
                                    <p:animRot by="1500000">
                                      <p:cBhvr>
                                        <p:cTn id="12" dur="125" fill="hold">
                                          <p:stCondLst>
                                            <p:cond delay="0"/>
                                          </p:stCondLst>
                                        </p:cTn>
                                        <p:tgtEl>
                                          <p:spTgt spid="3">
                                            <p:txEl>
                                              <p:pRg st="0" end="0"/>
                                            </p:txEl>
                                          </p:spTgt>
                                        </p:tgtEl>
                                        <p:attrNameLst>
                                          <p:attrName>r</p:attrName>
                                        </p:attrNameLst>
                                      </p:cBhvr>
                                    </p:animRot>
                                    <p:animRot by="-1500000">
                                      <p:cBhvr>
                                        <p:cTn id="13" dur="125" fill="hold">
                                          <p:stCondLst>
                                            <p:cond delay="125"/>
                                          </p:stCondLst>
                                        </p:cTn>
                                        <p:tgtEl>
                                          <p:spTgt spid="3">
                                            <p:txEl>
                                              <p:pRg st="0" end="0"/>
                                            </p:txEl>
                                          </p:spTgt>
                                        </p:tgtEl>
                                        <p:attrNameLst>
                                          <p:attrName>r</p:attrName>
                                        </p:attrNameLst>
                                      </p:cBhvr>
                                    </p:animRot>
                                    <p:animRot by="-1500000">
                                      <p:cBhvr>
                                        <p:cTn id="14" dur="125" fill="hold">
                                          <p:stCondLst>
                                            <p:cond delay="250"/>
                                          </p:stCondLst>
                                        </p:cTn>
                                        <p:tgtEl>
                                          <p:spTgt spid="3">
                                            <p:txEl>
                                              <p:pRg st="0" end="0"/>
                                            </p:txEl>
                                          </p:spTgt>
                                        </p:tgtEl>
                                        <p:attrNameLst>
                                          <p:attrName>r</p:attrName>
                                        </p:attrNameLst>
                                      </p:cBhvr>
                                    </p:animRot>
                                    <p:animRot by="1500000">
                                      <p:cBhvr>
                                        <p:cTn id="15" dur="125" fill="hold">
                                          <p:stCondLst>
                                            <p:cond delay="375"/>
                                          </p:stCondLst>
                                        </p:cTn>
                                        <p:tgtEl>
                                          <p:spTgt spid="3">
                                            <p:txEl>
                                              <p:pRg st="0" end="0"/>
                                            </p:txEl>
                                          </p:spTgt>
                                        </p:tgtEl>
                                        <p:attrNameLst>
                                          <p:attrName>r</p:attrName>
                                        </p:attrNameLst>
                                      </p:cBhvr>
                                    </p:animRot>
                                  </p:childTnLst>
                                </p:cTn>
                              </p:par>
                              <p:par>
                                <p:cTn id="16" presetID="34" presetClass="emph" presetSubtype="0" fill="hold" nodeType="withEffect">
                                  <p:stCondLst>
                                    <p:cond delay="0"/>
                                  </p:stCondLst>
                                  <p:iterate type="lt">
                                    <p:tmPct val="10000"/>
                                  </p:iterate>
                                  <p:childTnLst>
                                    <p:animMotion origin="layout" path="M 0.0 0.0 L 0.0 -0.07213" pathEditMode="relative" ptsTypes="">
                                      <p:cBhvr>
                                        <p:cTn id="17" dur="250" accel="50000" decel="50000" autoRev="1" fill="hold">
                                          <p:stCondLst>
                                            <p:cond delay="0"/>
                                          </p:stCondLst>
                                        </p:cTn>
                                        <p:tgtEl>
                                          <p:spTgt spid="3">
                                            <p:txEl>
                                              <p:pRg st="2" end="2"/>
                                            </p:txEl>
                                          </p:spTgt>
                                        </p:tgtEl>
                                        <p:attrNameLst>
                                          <p:attrName>ppt_x</p:attrName>
                                          <p:attrName>ppt_y</p:attrName>
                                        </p:attrNameLst>
                                      </p:cBhvr>
                                    </p:animMotion>
                                    <p:animRot by="1500000">
                                      <p:cBhvr>
                                        <p:cTn id="18" dur="125" fill="hold">
                                          <p:stCondLst>
                                            <p:cond delay="0"/>
                                          </p:stCondLst>
                                        </p:cTn>
                                        <p:tgtEl>
                                          <p:spTgt spid="3">
                                            <p:txEl>
                                              <p:pRg st="2" end="2"/>
                                            </p:txEl>
                                          </p:spTgt>
                                        </p:tgtEl>
                                        <p:attrNameLst>
                                          <p:attrName>r</p:attrName>
                                        </p:attrNameLst>
                                      </p:cBhvr>
                                    </p:animRot>
                                    <p:animRot by="-1500000">
                                      <p:cBhvr>
                                        <p:cTn id="19" dur="125" fill="hold">
                                          <p:stCondLst>
                                            <p:cond delay="125"/>
                                          </p:stCondLst>
                                        </p:cTn>
                                        <p:tgtEl>
                                          <p:spTgt spid="3">
                                            <p:txEl>
                                              <p:pRg st="2" end="2"/>
                                            </p:txEl>
                                          </p:spTgt>
                                        </p:tgtEl>
                                        <p:attrNameLst>
                                          <p:attrName>r</p:attrName>
                                        </p:attrNameLst>
                                      </p:cBhvr>
                                    </p:animRot>
                                    <p:animRot by="-1500000">
                                      <p:cBhvr>
                                        <p:cTn id="20" dur="125" fill="hold">
                                          <p:stCondLst>
                                            <p:cond delay="250"/>
                                          </p:stCondLst>
                                        </p:cTn>
                                        <p:tgtEl>
                                          <p:spTgt spid="3">
                                            <p:txEl>
                                              <p:pRg st="2" end="2"/>
                                            </p:txEl>
                                          </p:spTgt>
                                        </p:tgtEl>
                                        <p:attrNameLst>
                                          <p:attrName>r</p:attrName>
                                        </p:attrNameLst>
                                      </p:cBhvr>
                                    </p:animRot>
                                    <p:animRot by="1500000">
                                      <p:cBhvr>
                                        <p:cTn id="21" dur="125" fill="hold">
                                          <p:stCondLst>
                                            <p:cond delay="375"/>
                                          </p:stCondLst>
                                        </p:cTn>
                                        <p:tgtEl>
                                          <p:spTgt spid="3">
                                            <p:txEl>
                                              <p:pRg st="2" end="2"/>
                                            </p:txEl>
                                          </p:spTgt>
                                        </p:tgtEl>
                                        <p:attrNameLst>
                                          <p:attrName>r</p:attrName>
                                        </p:attrNameLst>
                                      </p:cBhvr>
                                    </p:animRot>
                                  </p:childTnLst>
                                </p:cTn>
                              </p:par>
                              <p:par>
                                <p:cTn id="22" presetID="34" presetClass="emph" presetSubtype="0" fill="hold" nodeType="withEffect">
                                  <p:stCondLst>
                                    <p:cond delay="0"/>
                                  </p:stCondLst>
                                  <p:iterate type="lt">
                                    <p:tmPct val="10000"/>
                                  </p:iterate>
                                  <p:childTnLst>
                                    <p:animMotion origin="layout" path="M 0.0 0.0 L 0.0 -0.07213" pathEditMode="relative" ptsTypes="">
                                      <p:cBhvr>
                                        <p:cTn id="23" dur="250" accel="50000" decel="50000" autoRev="1" fill="hold">
                                          <p:stCondLst>
                                            <p:cond delay="0"/>
                                          </p:stCondLst>
                                        </p:cTn>
                                        <p:tgtEl>
                                          <p:spTgt spid="3">
                                            <p:txEl>
                                              <p:pRg st="3" end="3"/>
                                            </p:txEl>
                                          </p:spTgt>
                                        </p:tgtEl>
                                        <p:attrNameLst>
                                          <p:attrName>ppt_x</p:attrName>
                                          <p:attrName>ppt_y</p:attrName>
                                        </p:attrNameLst>
                                      </p:cBhvr>
                                    </p:animMotion>
                                    <p:animRot by="1500000">
                                      <p:cBhvr>
                                        <p:cTn id="24" dur="125" fill="hold">
                                          <p:stCondLst>
                                            <p:cond delay="0"/>
                                          </p:stCondLst>
                                        </p:cTn>
                                        <p:tgtEl>
                                          <p:spTgt spid="3">
                                            <p:txEl>
                                              <p:pRg st="3" end="3"/>
                                            </p:txEl>
                                          </p:spTgt>
                                        </p:tgtEl>
                                        <p:attrNameLst>
                                          <p:attrName>r</p:attrName>
                                        </p:attrNameLst>
                                      </p:cBhvr>
                                    </p:animRot>
                                    <p:animRot by="-1500000">
                                      <p:cBhvr>
                                        <p:cTn id="25" dur="125" fill="hold">
                                          <p:stCondLst>
                                            <p:cond delay="125"/>
                                          </p:stCondLst>
                                        </p:cTn>
                                        <p:tgtEl>
                                          <p:spTgt spid="3">
                                            <p:txEl>
                                              <p:pRg st="3" end="3"/>
                                            </p:txEl>
                                          </p:spTgt>
                                        </p:tgtEl>
                                        <p:attrNameLst>
                                          <p:attrName>r</p:attrName>
                                        </p:attrNameLst>
                                      </p:cBhvr>
                                    </p:animRot>
                                    <p:animRot by="-1500000">
                                      <p:cBhvr>
                                        <p:cTn id="26" dur="125" fill="hold">
                                          <p:stCondLst>
                                            <p:cond delay="250"/>
                                          </p:stCondLst>
                                        </p:cTn>
                                        <p:tgtEl>
                                          <p:spTgt spid="3">
                                            <p:txEl>
                                              <p:pRg st="3" end="3"/>
                                            </p:txEl>
                                          </p:spTgt>
                                        </p:tgtEl>
                                        <p:attrNameLst>
                                          <p:attrName>r</p:attrName>
                                        </p:attrNameLst>
                                      </p:cBhvr>
                                    </p:animRot>
                                    <p:animRot by="1500000">
                                      <p:cBhvr>
                                        <p:cTn id="27" dur="125" fill="hold">
                                          <p:stCondLst>
                                            <p:cond delay="375"/>
                                          </p:stCondLst>
                                        </p:cTn>
                                        <p:tgtEl>
                                          <p:spTgt spid="3">
                                            <p:txEl>
                                              <p:pRg st="3" end="3"/>
                                            </p:txEl>
                                          </p:spTgt>
                                        </p:tgtEl>
                                        <p:attrNameLst>
                                          <p:attrName>r</p:attrName>
                                        </p:attrNameLst>
                                      </p:cBhvr>
                                    </p:animRot>
                                  </p:childTnLst>
                                </p:cTn>
                              </p:par>
                              <p:par>
                                <p:cTn id="28" presetID="34" presetClass="emph" presetSubtype="0" fill="hold" nodeType="withEffect">
                                  <p:stCondLst>
                                    <p:cond delay="0"/>
                                  </p:stCondLst>
                                  <p:iterate type="lt">
                                    <p:tmPct val="10000"/>
                                  </p:iterate>
                                  <p:childTnLst>
                                    <p:animMotion origin="layout" path="M 0.0 0.0 L 0.0 -0.07213" pathEditMode="relative" ptsTypes="">
                                      <p:cBhvr>
                                        <p:cTn id="29" dur="250" accel="50000" decel="50000" autoRev="1" fill="hold">
                                          <p:stCondLst>
                                            <p:cond delay="0"/>
                                          </p:stCondLst>
                                        </p:cTn>
                                        <p:tgtEl>
                                          <p:spTgt spid="3">
                                            <p:txEl>
                                              <p:pRg st="5" end="5"/>
                                            </p:txEl>
                                          </p:spTgt>
                                        </p:tgtEl>
                                        <p:attrNameLst>
                                          <p:attrName>ppt_x</p:attrName>
                                          <p:attrName>ppt_y</p:attrName>
                                        </p:attrNameLst>
                                      </p:cBhvr>
                                    </p:animMotion>
                                    <p:animRot by="1500000">
                                      <p:cBhvr>
                                        <p:cTn id="30" dur="125" fill="hold">
                                          <p:stCondLst>
                                            <p:cond delay="0"/>
                                          </p:stCondLst>
                                        </p:cTn>
                                        <p:tgtEl>
                                          <p:spTgt spid="3">
                                            <p:txEl>
                                              <p:pRg st="5" end="5"/>
                                            </p:txEl>
                                          </p:spTgt>
                                        </p:tgtEl>
                                        <p:attrNameLst>
                                          <p:attrName>r</p:attrName>
                                        </p:attrNameLst>
                                      </p:cBhvr>
                                    </p:animRot>
                                    <p:animRot by="-1500000">
                                      <p:cBhvr>
                                        <p:cTn id="31" dur="125" fill="hold">
                                          <p:stCondLst>
                                            <p:cond delay="125"/>
                                          </p:stCondLst>
                                        </p:cTn>
                                        <p:tgtEl>
                                          <p:spTgt spid="3">
                                            <p:txEl>
                                              <p:pRg st="5" end="5"/>
                                            </p:txEl>
                                          </p:spTgt>
                                        </p:tgtEl>
                                        <p:attrNameLst>
                                          <p:attrName>r</p:attrName>
                                        </p:attrNameLst>
                                      </p:cBhvr>
                                    </p:animRot>
                                    <p:animRot by="-1500000">
                                      <p:cBhvr>
                                        <p:cTn id="32" dur="125" fill="hold">
                                          <p:stCondLst>
                                            <p:cond delay="250"/>
                                          </p:stCondLst>
                                        </p:cTn>
                                        <p:tgtEl>
                                          <p:spTgt spid="3">
                                            <p:txEl>
                                              <p:pRg st="5" end="5"/>
                                            </p:txEl>
                                          </p:spTgt>
                                        </p:tgtEl>
                                        <p:attrNameLst>
                                          <p:attrName>r</p:attrName>
                                        </p:attrNameLst>
                                      </p:cBhvr>
                                    </p:animRot>
                                    <p:animRot by="1500000">
                                      <p:cBhvr>
                                        <p:cTn id="33" dur="125" fill="hold">
                                          <p:stCondLst>
                                            <p:cond delay="375"/>
                                          </p:stCondLst>
                                        </p:cTn>
                                        <p:tgtEl>
                                          <p:spTgt spid="3">
                                            <p:txEl>
                                              <p:pRg st="5" end="5"/>
                                            </p:txEl>
                                          </p:spTgt>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34" presetClass="emph" presetSubtype="0" fill="hold" nodeType="clickEffect">
                                  <p:stCondLst>
                                    <p:cond delay="0"/>
                                  </p:stCondLst>
                                  <p:iterate type="lt">
                                    <p:tmPct val="10000"/>
                                  </p:iterate>
                                  <p:childTnLst>
                                    <p:animMotion origin="layout" path="M 0.0 0.0 L 0.0 -0.07213" pathEditMode="relative" ptsTypes="">
                                      <p:cBhvr>
                                        <p:cTn id="37" dur="250" accel="50000" decel="50000" autoRev="1" fill="hold">
                                          <p:stCondLst>
                                            <p:cond delay="0"/>
                                          </p:stCondLst>
                                        </p:cTn>
                                        <p:tgtEl>
                                          <p:spTgt spid="4">
                                            <p:txEl>
                                              <p:pRg st="0" end="0"/>
                                            </p:txEl>
                                          </p:spTgt>
                                        </p:tgtEl>
                                        <p:attrNameLst>
                                          <p:attrName>ppt_x</p:attrName>
                                          <p:attrName>ppt_y</p:attrName>
                                        </p:attrNameLst>
                                      </p:cBhvr>
                                    </p:animMotion>
                                    <p:animRot by="1500000">
                                      <p:cBhvr>
                                        <p:cTn id="38" dur="125" fill="hold">
                                          <p:stCondLst>
                                            <p:cond delay="0"/>
                                          </p:stCondLst>
                                        </p:cTn>
                                        <p:tgtEl>
                                          <p:spTgt spid="4">
                                            <p:txEl>
                                              <p:pRg st="0" end="0"/>
                                            </p:txEl>
                                          </p:spTgt>
                                        </p:tgtEl>
                                        <p:attrNameLst>
                                          <p:attrName>r</p:attrName>
                                        </p:attrNameLst>
                                      </p:cBhvr>
                                    </p:animRot>
                                    <p:animRot by="-1500000">
                                      <p:cBhvr>
                                        <p:cTn id="39" dur="125" fill="hold">
                                          <p:stCondLst>
                                            <p:cond delay="125"/>
                                          </p:stCondLst>
                                        </p:cTn>
                                        <p:tgtEl>
                                          <p:spTgt spid="4">
                                            <p:txEl>
                                              <p:pRg st="0" end="0"/>
                                            </p:txEl>
                                          </p:spTgt>
                                        </p:tgtEl>
                                        <p:attrNameLst>
                                          <p:attrName>r</p:attrName>
                                        </p:attrNameLst>
                                      </p:cBhvr>
                                    </p:animRot>
                                    <p:animRot by="-1500000">
                                      <p:cBhvr>
                                        <p:cTn id="40" dur="125" fill="hold">
                                          <p:stCondLst>
                                            <p:cond delay="250"/>
                                          </p:stCondLst>
                                        </p:cTn>
                                        <p:tgtEl>
                                          <p:spTgt spid="4">
                                            <p:txEl>
                                              <p:pRg st="0" end="0"/>
                                            </p:txEl>
                                          </p:spTgt>
                                        </p:tgtEl>
                                        <p:attrNameLst>
                                          <p:attrName>r</p:attrName>
                                        </p:attrNameLst>
                                      </p:cBhvr>
                                    </p:animRot>
                                    <p:animRot by="1500000">
                                      <p:cBhvr>
                                        <p:cTn id="41" dur="125" fill="hold">
                                          <p:stCondLst>
                                            <p:cond delay="375"/>
                                          </p:stCondLst>
                                        </p:cTn>
                                        <p:tgtEl>
                                          <p:spTgt spid="4">
                                            <p:txEl>
                                              <p:pRg st="0" end="0"/>
                                            </p:txEl>
                                          </p:spTgt>
                                        </p:tgtEl>
                                        <p:attrNameLst>
                                          <p:attrName>r</p:attrName>
                                        </p:attrNameLst>
                                      </p:cBhvr>
                                    </p:animRot>
                                  </p:childTnLst>
                                </p:cTn>
                              </p:par>
                              <p:par>
                                <p:cTn id="42" presetID="34" presetClass="emph" presetSubtype="0" fill="hold" nodeType="withEffect">
                                  <p:stCondLst>
                                    <p:cond delay="0"/>
                                  </p:stCondLst>
                                  <p:iterate type="lt">
                                    <p:tmPct val="10000"/>
                                  </p:iterate>
                                  <p:childTnLst>
                                    <p:animMotion origin="layout" path="M 0.0 0.0 L 0.0 -0.07213" pathEditMode="relative" ptsTypes="">
                                      <p:cBhvr>
                                        <p:cTn id="43" dur="250" accel="50000" decel="50000" autoRev="1" fill="hold">
                                          <p:stCondLst>
                                            <p:cond delay="0"/>
                                          </p:stCondLst>
                                        </p:cTn>
                                        <p:tgtEl>
                                          <p:spTgt spid="4">
                                            <p:txEl>
                                              <p:pRg st="2" end="2"/>
                                            </p:txEl>
                                          </p:spTgt>
                                        </p:tgtEl>
                                        <p:attrNameLst>
                                          <p:attrName>ppt_x</p:attrName>
                                          <p:attrName>ppt_y</p:attrName>
                                        </p:attrNameLst>
                                      </p:cBhvr>
                                    </p:animMotion>
                                    <p:animRot by="1500000">
                                      <p:cBhvr>
                                        <p:cTn id="44" dur="125" fill="hold">
                                          <p:stCondLst>
                                            <p:cond delay="0"/>
                                          </p:stCondLst>
                                        </p:cTn>
                                        <p:tgtEl>
                                          <p:spTgt spid="4">
                                            <p:txEl>
                                              <p:pRg st="2" end="2"/>
                                            </p:txEl>
                                          </p:spTgt>
                                        </p:tgtEl>
                                        <p:attrNameLst>
                                          <p:attrName>r</p:attrName>
                                        </p:attrNameLst>
                                      </p:cBhvr>
                                    </p:animRot>
                                    <p:animRot by="-1500000">
                                      <p:cBhvr>
                                        <p:cTn id="45" dur="125" fill="hold">
                                          <p:stCondLst>
                                            <p:cond delay="125"/>
                                          </p:stCondLst>
                                        </p:cTn>
                                        <p:tgtEl>
                                          <p:spTgt spid="4">
                                            <p:txEl>
                                              <p:pRg st="2" end="2"/>
                                            </p:txEl>
                                          </p:spTgt>
                                        </p:tgtEl>
                                        <p:attrNameLst>
                                          <p:attrName>r</p:attrName>
                                        </p:attrNameLst>
                                      </p:cBhvr>
                                    </p:animRot>
                                    <p:animRot by="-1500000">
                                      <p:cBhvr>
                                        <p:cTn id="46" dur="125" fill="hold">
                                          <p:stCondLst>
                                            <p:cond delay="250"/>
                                          </p:stCondLst>
                                        </p:cTn>
                                        <p:tgtEl>
                                          <p:spTgt spid="4">
                                            <p:txEl>
                                              <p:pRg st="2" end="2"/>
                                            </p:txEl>
                                          </p:spTgt>
                                        </p:tgtEl>
                                        <p:attrNameLst>
                                          <p:attrName>r</p:attrName>
                                        </p:attrNameLst>
                                      </p:cBhvr>
                                    </p:animRot>
                                    <p:animRot by="1500000">
                                      <p:cBhvr>
                                        <p:cTn id="47" dur="125" fill="hold">
                                          <p:stCondLst>
                                            <p:cond delay="375"/>
                                          </p:stCondLst>
                                        </p:cTn>
                                        <p:tgtEl>
                                          <p:spTgt spid="4">
                                            <p:txEl>
                                              <p:pRg st="2" end="2"/>
                                            </p:txEl>
                                          </p:spTgt>
                                        </p:tgtEl>
                                        <p:attrNameLst>
                                          <p:attrName>r</p:attrName>
                                        </p:attrNameLst>
                                      </p:cBhvr>
                                    </p:animRot>
                                  </p:childTnLst>
                                </p:cTn>
                              </p:par>
                              <p:par>
                                <p:cTn id="48" presetID="34" presetClass="emph" presetSubtype="0" fill="hold" nodeType="withEffect">
                                  <p:stCondLst>
                                    <p:cond delay="0"/>
                                  </p:stCondLst>
                                  <p:iterate type="lt">
                                    <p:tmPct val="10000"/>
                                  </p:iterate>
                                  <p:childTnLst>
                                    <p:animMotion origin="layout" path="M 0.0 0.0 L 0.0 -0.07213" pathEditMode="relative" ptsTypes="">
                                      <p:cBhvr>
                                        <p:cTn id="49" dur="250" accel="50000" decel="50000" autoRev="1" fill="hold">
                                          <p:stCondLst>
                                            <p:cond delay="0"/>
                                          </p:stCondLst>
                                        </p:cTn>
                                        <p:tgtEl>
                                          <p:spTgt spid="4">
                                            <p:txEl>
                                              <p:pRg st="3" end="3"/>
                                            </p:txEl>
                                          </p:spTgt>
                                        </p:tgtEl>
                                        <p:attrNameLst>
                                          <p:attrName>ppt_x</p:attrName>
                                          <p:attrName>ppt_y</p:attrName>
                                        </p:attrNameLst>
                                      </p:cBhvr>
                                    </p:animMotion>
                                    <p:animRot by="1500000">
                                      <p:cBhvr>
                                        <p:cTn id="50" dur="125" fill="hold">
                                          <p:stCondLst>
                                            <p:cond delay="0"/>
                                          </p:stCondLst>
                                        </p:cTn>
                                        <p:tgtEl>
                                          <p:spTgt spid="4">
                                            <p:txEl>
                                              <p:pRg st="3" end="3"/>
                                            </p:txEl>
                                          </p:spTgt>
                                        </p:tgtEl>
                                        <p:attrNameLst>
                                          <p:attrName>r</p:attrName>
                                        </p:attrNameLst>
                                      </p:cBhvr>
                                    </p:animRot>
                                    <p:animRot by="-1500000">
                                      <p:cBhvr>
                                        <p:cTn id="51" dur="125" fill="hold">
                                          <p:stCondLst>
                                            <p:cond delay="125"/>
                                          </p:stCondLst>
                                        </p:cTn>
                                        <p:tgtEl>
                                          <p:spTgt spid="4">
                                            <p:txEl>
                                              <p:pRg st="3" end="3"/>
                                            </p:txEl>
                                          </p:spTgt>
                                        </p:tgtEl>
                                        <p:attrNameLst>
                                          <p:attrName>r</p:attrName>
                                        </p:attrNameLst>
                                      </p:cBhvr>
                                    </p:animRot>
                                    <p:animRot by="-1500000">
                                      <p:cBhvr>
                                        <p:cTn id="52" dur="125" fill="hold">
                                          <p:stCondLst>
                                            <p:cond delay="250"/>
                                          </p:stCondLst>
                                        </p:cTn>
                                        <p:tgtEl>
                                          <p:spTgt spid="4">
                                            <p:txEl>
                                              <p:pRg st="3" end="3"/>
                                            </p:txEl>
                                          </p:spTgt>
                                        </p:tgtEl>
                                        <p:attrNameLst>
                                          <p:attrName>r</p:attrName>
                                        </p:attrNameLst>
                                      </p:cBhvr>
                                    </p:animRot>
                                    <p:animRot by="1500000">
                                      <p:cBhvr>
                                        <p:cTn id="53" dur="125" fill="hold">
                                          <p:stCondLst>
                                            <p:cond delay="375"/>
                                          </p:stCondLst>
                                        </p:cTn>
                                        <p:tgtEl>
                                          <p:spTgt spid="4">
                                            <p:txEl>
                                              <p:pRg st="3" end="3"/>
                                            </p:txEl>
                                          </p:spTgt>
                                        </p:tgtEl>
                                        <p:attrNameLst>
                                          <p:attrName>r</p:attrName>
                                        </p:attrNameLst>
                                      </p:cBhvr>
                                    </p:animRot>
                                  </p:childTnLst>
                                </p:cTn>
                              </p:par>
                              <p:par>
                                <p:cTn id="54" presetID="34" presetClass="emph" presetSubtype="0" fill="hold" nodeType="withEffect">
                                  <p:stCondLst>
                                    <p:cond delay="0"/>
                                  </p:stCondLst>
                                  <p:iterate type="lt">
                                    <p:tmPct val="10000"/>
                                  </p:iterate>
                                  <p:childTnLst>
                                    <p:animMotion origin="layout" path="M 0.0 0.0 L 0.0 -0.07213" pathEditMode="relative" ptsTypes="">
                                      <p:cBhvr>
                                        <p:cTn id="55" dur="250" accel="50000" decel="50000" autoRev="1" fill="hold">
                                          <p:stCondLst>
                                            <p:cond delay="0"/>
                                          </p:stCondLst>
                                        </p:cTn>
                                        <p:tgtEl>
                                          <p:spTgt spid="4">
                                            <p:txEl>
                                              <p:pRg st="5" end="5"/>
                                            </p:txEl>
                                          </p:spTgt>
                                        </p:tgtEl>
                                        <p:attrNameLst>
                                          <p:attrName>ppt_x</p:attrName>
                                          <p:attrName>ppt_y</p:attrName>
                                        </p:attrNameLst>
                                      </p:cBhvr>
                                    </p:animMotion>
                                    <p:animRot by="1500000">
                                      <p:cBhvr>
                                        <p:cTn id="56" dur="125" fill="hold">
                                          <p:stCondLst>
                                            <p:cond delay="0"/>
                                          </p:stCondLst>
                                        </p:cTn>
                                        <p:tgtEl>
                                          <p:spTgt spid="4">
                                            <p:txEl>
                                              <p:pRg st="5" end="5"/>
                                            </p:txEl>
                                          </p:spTgt>
                                        </p:tgtEl>
                                        <p:attrNameLst>
                                          <p:attrName>r</p:attrName>
                                        </p:attrNameLst>
                                      </p:cBhvr>
                                    </p:animRot>
                                    <p:animRot by="-1500000">
                                      <p:cBhvr>
                                        <p:cTn id="57" dur="125" fill="hold">
                                          <p:stCondLst>
                                            <p:cond delay="125"/>
                                          </p:stCondLst>
                                        </p:cTn>
                                        <p:tgtEl>
                                          <p:spTgt spid="4">
                                            <p:txEl>
                                              <p:pRg st="5" end="5"/>
                                            </p:txEl>
                                          </p:spTgt>
                                        </p:tgtEl>
                                        <p:attrNameLst>
                                          <p:attrName>r</p:attrName>
                                        </p:attrNameLst>
                                      </p:cBhvr>
                                    </p:animRot>
                                    <p:animRot by="-1500000">
                                      <p:cBhvr>
                                        <p:cTn id="58" dur="125" fill="hold">
                                          <p:stCondLst>
                                            <p:cond delay="250"/>
                                          </p:stCondLst>
                                        </p:cTn>
                                        <p:tgtEl>
                                          <p:spTgt spid="4">
                                            <p:txEl>
                                              <p:pRg st="5" end="5"/>
                                            </p:txEl>
                                          </p:spTgt>
                                        </p:tgtEl>
                                        <p:attrNameLst>
                                          <p:attrName>r</p:attrName>
                                        </p:attrNameLst>
                                      </p:cBhvr>
                                    </p:animRot>
                                    <p:animRot by="1500000">
                                      <p:cBhvr>
                                        <p:cTn id="59" dur="125" fill="hold">
                                          <p:stCondLst>
                                            <p:cond delay="375"/>
                                          </p:stCondLst>
                                        </p:cTn>
                                        <p:tgtEl>
                                          <p:spTgt spid="4">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25" y="8827"/>
            <a:ext cx="9143999" cy="6849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Τίτλος 1"/>
          <p:cNvSpPr>
            <a:spLocks noGrp="1"/>
          </p:cNvSpPr>
          <p:nvPr>
            <p:ph type="ctrTitle"/>
          </p:nvPr>
        </p:nvSpPr>
        <p:spPr>
          <a:xfrm>
            <a:off x="1122015" y="502432"/>
            <a:ext cx="7772400" cy="1470025"/>
          </a:xfrm>
        </p:spPr>
        <p:txBody>
          <a:bodyPr/>
          <a:lstStyle/>
          <a:p>
            <a:r>
              <a:rPr lang="el-GR" b="1" i="1" u="sng" dirty="0" smtClean="0">
                <a:solidFill>
                  <a:srgbClr val="FF0000"/>
                </a:solidFill>
              </a:rPr>
              <a:t>Ροτόντα</a:t>
            </a:r>
            <a:endParaRPr lang="el-GR" b="1" i="1" u="sng" dirty="0">
              <a:solidFill>
                <a:srgbClr val="FF0000"/>
              </a:solidFill>
            </a:endParaRPr>
          </a:p>
        </p:txBody>
      </p:sp>
      <p:sp>
        <p:nvSpPr>
          <p:cNvPr id="3" name="Υπότιτλος 2"/>
          <p:cNvSpPr>
            <a:spLocks noGrp="1"/>
          </p:cNvSpPr>
          <p:nvPr>
            <p:ph type="subTitle" idx="1"/>
          </p:nvPr>
        </p:nvSpPr>
        <p:spPr>
          <a:xfrm>
            <a:off x="18325" y="3886200"/>
            <a:ext cx="4913715" cy="2971800"/>
          </a:xfrm>
        </p:spPr>
        <p:txBody>
          <a:bodyPr>
            <a:normAutofit fontScale="40000" lnSpcReduction="20000"/>
          </a:bodyPr>
          <a:lstStyle/>
          <a:p>
            <a:r>
              <a:rPr lang="el-GR" b="1" dirty="0">
                <a:solidFill>
                  <a:srgbClr val="FF0000"/>
                </a:solidFill>
              </a:rPr>
              <a:t>Η Ροτόντα, </a:t>
            </a:r>
            <a:r>
              <a:rPr lang="el-GR" b="1" dirty="0">
                <a:solidFill>
                  <a:srgbClr val="FFFF00"/>
                </a:solidFill>
              </a:rPr>
              <a:t>ένα ευρύχωρο κυκλικό κτίριο, εξ ου και το σημερινό της ό­νομα, χτίστηκε γύρω στο 300 </a:t>
            </a:r>
            <a:r>
              <a:rPr lang="el-GR" b="1" dirty="0" err="1">
                <a:solidFill>
                  <a:srgbClr val="FFFF00"/>
                </a:solidFill>
              </a:rPr>
              <a:t>μ.Χ</a:t>
            </a:r>
            <a:r>
              <a:rPr lang="el-GR" b="1" dirty="0">
                <a:solidFill>
                  <a:srgbClr val="FFFF00"/>
                </a:solidFill>
              </a:rPr>
              <a:t>. α­πό τον ρωμαίο Καίσαρα </a:t>
            </a:r>
            <a:r>
              <a:rPr lang="el-GR" b="1" dirty="0" err="1">
                <a:solidFill>
                  <a:srgbClr val="FFFF00"/>
                </a:solidFill>
              </a:rPr>
              <a:t>Γαλέριο</a:t>
            </a:r>
            <a:r>
              <a:rPr lang="el-GR" b="1" dirty="0">
                <a:solidFill>
                  <a:srgbClr val="FFFF00"/>
                </a:solidFill>
              </a:rPr>
              <a:t>, Ο ηγεμόνας αυτός, έχοντας επιλέξει τη Θεσσαλονίκη ως έδρα του, φρόντισε να την διακοσμήσει με λαμπρά οικο­δομήματα, όπως ανάκτορα, ιππό­δρομο κ.ά. Ανάμεσά τους και η Ρο­τόντα, που συνδεόταν άμεσα με την αυτοκρατορική κατοικία μέσω μιας πομπικής οδού που ξεκινούσε από έ­να θριαμβικό κτίσμα. Μέρος του τε­λευταίου είναι το γνωστό τόξο, που σήμερα από τους θεσσαλονικείς ο­νομάζεται Καμάρα. Δεν γνωρίζουμε με βεβαιότητα για ποιο λόγο έχτισε ο </a:t>
            </a:r>
            <a:r>
              <a:rPr lang="el-GR" b="1" dirty="0" err="1">
                <a:solidFill>
                  <a:srgbClr val="FFFF00"/>
                </a:solidFill>
              </a:rPr>
              <a:t>Γαλέριος</a:t>
            </a:r>
            <a:r>
              <a:rPr lang="el-GR" b="1" dirty="0">
                <a:solidFill>
                  <a:srgbClr val="FFFF00"/>
                </a:solidFill>
              </a:rPr>
              <a:t> τη Ροτόντα. </a:t>
            </a:r>
            <a:r>
              <a:rPr lang="el-GR" b="1" dirty="0" err="1">
                <a:solidFill>
                  <a:srgbClr val="FFFF00"/>
                </a:solidFill>
              </a:rPr>
              <a:t>Εχουν</a:t>
            </a:r>
            <a:r>
              <a:rPr lang="el-GR" b="1" dirty="0">
                <a:solidFill>
                  <a:srgbClr val="FFFF00"/>
                </a:solidFill>
              </a:rPr>
              <a:t> υποθέ­σει ότι την προόριζε για Μαυσωλείο του, ο ίδιος όμως </a:t>
            </a:r>
            <a:r>
              <a:rPr lang="el-GR" b="1" dirty="0" err="1">
                <a:solidFill>
                  <a:srgbClr val="FFFF00"/>
                </a:solidFill>
              </a:rPr>
              <a:t>τάφηκε</a:t>
            </a:r>
            <a:r>
              <a:rPr lang="el-GR" b="1" dirty="0">
                <a:solidFill>
                  <a:srgbClr val="FFFF00"/>
                </a:solidFill>
              </a:rPr>
              <a:t> μακριά από τη Θεσσαλονίκη. Μια άλλη άπο­ψη μιλά για ναό και μάλιστα αφιε­ρωμένο στον Δία, τον προστάτη θεό του Καίσαρα και γενικότερα όλης της Ρωμαϊκής αυτοκρατορίας.</a:t>
            </a:r>
          </a:p>
          <a:p>
            <a:endParaRPr lang="el-GR" b="1" dirty="0">
              <a:solidFill>
                <a:srgbClr val="FF0000"/>
              </a:solidFill>
            </a:endParaRPr>
          </a:p>
          <a:p>
            <a:endParaRPr lang="el-GR"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131" y="404664"/>
            <a:ext cx="2899023" cy="187220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48064" y="3933056"/>
            <a:ext cx="3888432" cy="3370153"/>
          </a:xfrm>
          <a:prstGeom prst="rect">
            <a:avLst/>
          </a:prstGeom>
          <a:noFill/>
        </p:spPr>
        <p:txBody>
          <a:bodyPr wrap="square" rtlCol="0">
            <a:spAutoFit/>
          </a:bodyPr>
          <a:lstStyle/>
          <a:p>
            <a:r>
              <a:rPr lang="en-US" sz="1300" b="1" i="1" dirty="0">
                <a:solidFill>
                  <a:srgbClr val="C00000"/>
                </a:solidFill>
              </a:rPr>
              <a:t>The Rotunda</a:t>
            </a:r>
            <a:r>
              <a:rPr lang="en-US" sz="1300" b="1" i="1" dirty="0">
                <a:solidFill>
                  <a:srgbClr val="FFFF00"/>
                </a:solidFill>
              </a:rPr>
              <a:t>, a circular spacious building, hence the current name, was built around 300 AD by the Roman Caesar Galerius, the ruler of this, having chosen as the seat of Thessaloniki, was careful to adorn it with shiny buildings, including palaces, hippodrome, etc. Among them, the Rotunda, which was directly related to the imperial house through a processional route that started from a triumphant building. Part of the latter is the famous arch, which today is called the Thessalonians </a:t>
            </a:r>
            <a:r>
              <a:rPr lang="en-US" sz="1300" b="1" i="1" dirty="0" err="1">
                <a:solidFill>
                  <a:srgbClr val="FFFF00"/>
                </a:solidFill>
              </a:rPr>
              <a:t>Kamara</a:t>
            </a:r>
            <a:r>
              <a:rPr lang="en-US" sz="1300" b="1" i="1" dirty="0">
                <a:solidFill>
                  <a:srgbClr val="FFFF00"/>
                </a:solidFill>
              </a:rPr>
              <a:t>. We do not know with certainty why he built the Rotunda of Galerius. They have assumed that he intended for the mausoleum, but he was buried away from Thessaloniki. Another view speaks of the church and indeed dedicated to Zeus, the patron god of Caesar and in general throughout the Roman Empire</a:t>
            </a:r>
            <a:r>
              <a:rPr lang="en-US" b="1" i="1" dirty="0">
                <a:solidFill>
                  <a:srgbClr val="FFFF00"/>
                </a:solidFill>
              </a:rPr>
              <a:t>.</a:t>
            </a:r>
            <a:endParaRPr lang="el-GR" b="1" i="1" dirty="0">
              <a:solidFill>
                <a:srgbClr val="FFFF00"/>
              </a:solidFill>
            </a:endParaRPr>
          </a:p>
        </p:txBody>
      </p:sp>
      <p:sp>
        <p:nvSpPr>
          <p:cNvPr id="5" name="TextBox 4"/>
          <p:cNvSpPr txBox="1"/>
          <p:nvPr/>
        </p:nvSpPr>
        <p:spPr>
          <a:xfrm>
            <a:off x="611560" y="908720"/>
            <a:ext cx="3240360" cy="769441"/>
          </a:xfrm>
          <a:prstGeom prst="rect">
            <a:avLst/>
          </a:prstGeom>
          <a:noFill/>
        </p:spPr>
        <p:txBody>
          <a:bodyPr wrap="square" rtlCol="0">
            <a:spAutoFit/>
          </a:bodyPr>
          <a:lstStyle/>
          <a:p>
            <a:r>
              <a:rPr lang="en-US" sz="4400" b="1" i="1" u="sng" dirty="0" err="1" smtClean="0">
                <a:solidFill>
                  <a:srgbClr val="FF0000"/>
                </a:solidFill>
              </a:rPr>
              <a:t>Rotonta</a:t>
            </a:r>
            <a:endParaRPr lang="el-GR" sz="4400" b="1" i="1" u="sng" dirty="0">
              <a:solidFill>
                <a:srgbClr val="FF0000"/>
              </a:solidFill>
            </a:endParaRPr>
          </a:p>
        </p:txBody>
      </p:sp>
    </p:spTree>
    <p:extLst>
      <p:ext uri="{BB962C8B-B14F-4D97-AF65-F5344CB8AC3E}">
        <p14:creationId xmlns:p14="http://schemas.microsoft.com/office/powerpoint/2010/main" val="278997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heel(1)">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Τίτλος 1"/>
          <p:cNvSpPr>
            <a:spLocks noGrp="1"/>
          </p:cNvSpPr>
          <p:nvPr>
            <p:ph type="ctrTitle"/>
          </p:nvPr>
        </p:nvSpPr>
        <p:spPr>
          <a:xfrm>
            <a:off x="685801" y="188640"/>
            <a:ext cx="7772400" cy="1470025"/>
          </a:xfrm>
        </p:spPr>
        <p:txBody>
          <a:bodyPr/>
          <a:lstStyle/>
          <a:p>
            <a:r>
              <a:rPr lang="el-GR" b="1" i="1" u="sng" dirty="0" smtClean="0">
                <a:solidFill>
                  <a:srgbClr val="C00000"/>
                </a:solidFill>
              </a:rPr>
              <a:t>Μπουγάτσα </a:t>
            </a:r>
            <a:r>
              <a:rPr lang="el-GR" b="1" i="1" u="sng" dirty="0" err="1" smtClean="0">
                <a:solidFill>
                  <a:srgbClr val="C00000"/>
                </a:solidFill>
              </a:rPr>
              <a:t>θεσσαλονίκης</a:t>
            </a:r>
            <a:endParaRPr lang="el-GR" b="1" i="1" u="sng" dirty="0">
              <a:solidFill>
                <a:srgbClr val="C00000"/>
              </a:solidFill>
            </a:endParaRPr>
          </a:p>
        </p:txBody>
      </p:sp>
      <p:sp>
        <p:nvSpPr>
          <p:cNvPr id="3" name="Υπότιτλος 2"/>
          <p:cNvSpPr>
            <a:spLocks noGrp="1"/>
          </p:cNvSpPr>
          <p:nvPr>
            <p:ph type="subTitle" idx="1"/>
          </p:nvPr>
        </p:nvSpPr>
        <p:spPr>
          <a:xfrm>
            <a:off x="0" y="3886200"/>
            <a:ext cx="4572001" cy="2971800"/>
          </a:xfrm>
        </p:spPr>
        <p:txBody>
          <a:bodyPr>
            <a:normAutofit fontScale="55000" lnSpcReduction="20000"/>
          </a:bodyPr>
          <a:lstStyle/>
          <a:p>
            <a:r>
              <a:rPr lang="el-GR" b="1" i="1" dirty="0">
                <a:solidFill>
                  <a:srgbClr val="C00000"/>
                </a:solidFill>
              </a:rPr>
              <a:t>Η </a:t>
            </a:r>
            <a:r>
              <a:rPr lang="el-GR" b="1" i="1" dirty="0" err="1">
                <a:solidFill>
                  <a:srgbClr val="C00000"/>
                </a:solidFill>
              </a:rPr>
              <a:t>μπουγατσα</a:t>
            </a:r>
            <a:r>
              <a:rPr lang="el-GR" b="1" i="1" dirty="0">
                <a:solidFill>
                  <a:srgbClr val="C00000"/>
                </a:solidFill>
              </a:rPr>
              <a:t> ή </a:t>
            </a:r>
            <a:r>
              <a:rPr lang="el-GR" b="1" i="1" dirty="0" err="1">
                <a:solidFill>
                  <a:srgbClr val="C00000"/>
                </a:solidFill>
              </a:rPr>
              <a:t>μπογατσα</a:t>
            </a:r>
            <a:r>
              <a:rPr lang="el-GR" b="1" i="1" dirty="0">
                <a:solidFill>
                  <a:srgbClr val="C00000"/>
                </a:solidFill>
              </a:rPr>
              <a:t>, </a:t>
            </a:r>
            <a:r>
              <a:rPr lang="el-GR" b="1" i="1" dirty="0" err="1">
                <a:solidFill>
                  <a:srgbClr val="C00000"/>
                </a:solidFill>
              </a:rPr>
              <a:t>ειναι</a:t>
            </a:r>
            <a:r>
              <a:rPr lang="el-GR" b="1" i="1" dirty="0">
                <a:solidFill>
                  <a:srgbClr val="C00000"/>
                </a:solidFill>
              </a:rPr>
              <a:t> μια </a:t>
            </a:r>
            <a:r>
              <a:rPr lang="el-GR" b="1" i="1" dirty="0" err="1">
                <a:solidFill>
                  <a:srgbClr val="C00000"/>
                </a:solidFill>
              </a:rPr>
              <a:t>πιτα</a:t>
            </a:r>
            <a:r>
              <a:rPr lang="el-GR" b="1" i="1" dirty="0">
                <a:solidFill>
                  <a:srgbClr val="C00000"/>
                </a:solidFill>
              </a:rPr>
              <a:t> με </a:t>
            </a:r>
            <a:r>
              <a:rPr lang="el-GR" b="1" i="1" dirty="0" err="1">
                <a:solidFill>
                  <a:srgbClr val="C00000"/>
                </a:solidFill>
              </a:rPr>
              <a:t>φυλλο</a:t>
            </a:r>
            <a:r>
              <a:rPr lang="el-GR" b="1" i="1" dirty="0">
                <a:solidFill>
                  <a:srgbClr val="C00000"/>
                </a:solidFill>
              </a:rPr>
              <a:t> </a:t>
            </a:r>
            <a:r>
              <a:rPr lang="el-GR" b="1" i="1" dirty="0" err="1">
                <a:solidFill>
                  <a:srgbClr val="C00000"/>
                </a:solidFill>
              </a:rPr>
              <a:t>σφολιατας</a:t>
            </a:r>
            <a:r>
              <a:rPr lang="el-GR" b="1" i="1" dirty="0">
                <a:solidFill>
                  <a:srgbClr val="C00000"/>
                </a:solidFill>
              </a:rPr>
              <a:t>, με </a:t>
            </a:r>
            <a:r>
              <a:rPr lang="el-GR" b="1" i="1" dirty="0" err="1">
                <a:solidFill>
                  <a:srgbClr val="C00000"/>
                </a:solidFill>
              </a:rPr>
              <a:t>γεμιση</a:t>
            </a:r>
            <a:r>
              <a:rPr lang="el-GR" b="1" i="1" dirty="0">
                <a:solidFill>
                  <a:srgbClr val="C00000"/>
                </a:solidFill>
              </a:rPr>
              <a:t> </a:t>
            </a:r>
            <a:r>
              <a:rPr lang="el-GR" b="1" i="1" dirty="0" err="1">
                <a:solidFill>
                  <a:srgbClr val="C00000"/>
                </a:solidFill>
              </a:rPr>
              <a:t>γλυκεια</a:t>
            </a:r>
            <a:r>
              <a:rPr lang="el-GR" b="1" i="1" dirty="0">
                <a:solidFill>
                  <a:srgbClr val="C00000"/>
                </a:solidFill>
              </a:rPr>
              <a:t> (</a:t>
            </a:r>
            <a:r>
              <a:rPr lang="el-GR" b="1" i="1" dirty="0" err="1">
                <a:solidFill>
                  <a:srgbClr val="C00000"/>
                </a:solidFill>
              </a:rPr>
              <a:t>κρεμα</a:t>
            </a:r>
            <a:r>
              <a:rPr lang="el-GR" b="1" i="1" dirty="0">
                <a:solidFill>
                  <a:srgbClr val="C00000"/>
                </a:solidFill>
              </a:rPr>
              <a:t>) ή </a:t>
            </a:r>
            <a:r>
              <a:rPr lang="el-GR" b="1" i="1" dirty="0" err="1">
                <a:solidFill>
                  <a:srgbClr val="C00000"/>
                </a:solidFill>
              </a:rPr>
              <a:t>αλμυρη</a:t>
            </a:r>
            <a:r>
              <a:rPr lang="el-GR" b="1" i="1" dirty="0">
                <a:solidFill>
                  <a:srgbClr val="C00000"/>
                </a:solidFill>
              </a:rPr>
              <a:t> (</a:t>
            </a:r>
            <a:r>
              <a:rPr lang="el-GR" b="1" i="1" dirty="0" err="1">
                <a:solidFill>
                  <a:srgbClr val="C00000"/>
                </a:solidFill>
              </a:rPr>
              <a:t>κιμα</a:t>
            </a:r>
            <a:r>
              <a:rPr lang="el-GR" b="1" i="1" dirty="0">
                <a:solidFill>
                  <a:srgbClr val="C00000"/>
                </a:solidFill>
              </a:rPr>
              <a:t>, </a:t>
            </a:r>
            <a:r>
              <a:rPr lang="el-GR" b="1" i="1" dirty="0" err="1">
                <a:solidFill>
                  <a:srgbClr val="C00000"/>
                </a:solidFill>
              </a:rPr>
              <a:t>τυρι</a:t>
            </a:r>
            <a:r>
              <a:rPr lang="el-GR" b="1" i="1" dirty="0">
                <a:solidFill>
                  <a:srgbClr val="C00000"/>
                </a:solidFill>
              </a:rPr>
              <a:t> ή </a:t>
            </a:r>
            <a:r>
              <a:rPr lang="el-GR" b="1" i="1" dirty="0" err="1">
                <a:solidFill>
                  <a:srgbClr val="C00000"/>
                </a:solidFill>
              </a:rPr>
              <a:t>χορτα</a:t>
            </a:r>
            <a:r>
              <a:rPr lang="el-GR" b="1" i="1" dirty="0">
                <a:solidFill>
                  <a:srgbClr val="C00000"/>
                </a:solidFill>
              </a:rPr>
              <a:t>). Η </a:t>
            </a:r>
            <a:r>
              <a:rPr lang="el-GR" b="1" i="1" dirty="0" err="1">
                <a:solidFill>
                  <a:srgbClr val="C00000"/>
                </a:solidFill>
              </a:rPr>
              <a:t>λεξη</a:t>
            </a:r>
            <a:r>
              <a:rPr lang="el-GR" b="1" i="1" dirty="0">
                <a:solidFill>
                  <a:srgbClr val="C00000"/>
                </a:solidFill>
              </a:rPr>
              <a:t>, </a:t>
            </a:r>
            <a:r>
              <a:rPr lang="el-GR" b="1" i="1" dirty="0" err="1">
                <a:solidFill>
                  <a:srgbClr val="C00000"/>
                </a:solidFill>
              </a:rPr>
              <a:t>αλλα</a:t>
            </a:r>
            <a:r>
              <a:rPr lang="el-GR" b="1" i="1" dirty="0">
                <a:solidFill>
                  <a:srgbClr val="C00000"/>
                </a:solidFill>
              </a:rPr>
              <a:t> και η </a:t>
            </a:r>
            <a:r>
              <a:rPr lang="el-GR" b="1" i="1" dirty="0" err="1">
                <a:solidFill>
                  <a:srgbClr val="C00000"/>
                </a:solidFill>
              </a:rPr>
              <a:t>συνταγη</a:t>
            </a:r>
            <a:r>
              <a:rPr lang="el-GR" b="1" i="1" dirty="0">
                <a:solidFill>
                  <a:srgbClr val="C00000"/>
                </a:solidFill>
              </a:rPr>
              <a:t>, </a:t>
            </a:r>
            <a:r>
              <a:rPr lang="el-GR" b="1" i="1" dirty="0" err="1">
                <a:solidFill>
                  <a:srgbClr val="C00000"/>
                </a:solidFill>
              </a:rPr>
              <a:t>προερχεται</a:t>
            </a:r>
            <a:r>
              <a:rPr lang="el-GR" b="1" i="1" dirty="0">
                <a:solidFill>
                  <a:srgbClr val="C00000"/>
                </a:solidFill>
              </a:rPr>
              <a:t> </a:t>
            </a:r>
            <a:r>
              <a:rPr lang="el-GR" b="1" i="1" dirty="0" err="1">
                <a:solidFill>
                  <a:srgbClr val="C00000"/>
                </a:solidFill>
              </a:rPr>
              <a:t>απο</a:t>
            </a:r>
            <a:r>
              <a:rPr lang="el-GR" b="1" i="1" dirty="0">
                <a:solidFill>
                  <a:srgbClr val="C00000"/>
                </a:solidFill>
              </a:rPr>
              <a:t> την </a:t>
            </a:r>
            <a:r>
              <a:rPr lang="el-GR" b="1" i="1" dirty="0" err="1">
                <a:solidFill>
                  <a:srgbClr val="C00000"/>
                </a:solidFill>
              </a:rPr>
              <a:t>τουρκικη</a:t>
            </a:r>
            <a:r>
              <a:rPr lang="el-GR" b="1" i="1" dirty="0">
                <a:solidFill>
                  <a:srgbClr val="C00000"/>
                </a:solidFill>
              </a:rPr>
              <a:t> </a:t>
            </a:r>
            <a:r>
              <a:rPr lang="el-GR" b="1" i="1" dirty="0" err="1">
                <a:solidFill>
                  <a:srgbClr val="C00000"/>
                </a:solidFill>
              </a:rPr>
              <a:t>boğaça</a:t>
            </a:r>
            <a:r>
              <a:rPr lang="el-GR" b="1" i="1" dirty="0">
                <a:solidFill>
                  <a:srgbClr val="C00000"/>
                </a:solidFill>
              </a:rPr>
              <a:t>. Η </a:t>
            </a:r>
            <a:r>
              <a:rPr lang="el-GR" b="1" i="1" dirty="0" err="1">
                <a:solidFill>
                  <a:srgbClr val="C00000"/>
                </a:solidFill>
              </a:rPr>
              <a:t>πλουσια</a:t>
            </a:r>
            <a:r>
              <a:rPr lang="el-GR" b="1" i="1" dirty="0">
                <a:solidFill>
                  <a:srgbClr val="C00000"/>
                </a:solidFill>
              </a:rPr>
              <a:t> </a:t>
            </a:r>
            <a:r>
              <a:rPr lang="el-GR" b="1" i="1" dirty="0" err="1">
                <a:solidFill>
                  <a:srgbClr val="C00000"/>
                </a:solidFill>
              </a:rPr>
              <a:t>αυτη</a:t>
            </a:r>
            <a:r>
              <a:rPr lang="el-GR" b="1" i="1" dirty="0">
                <a:solidFill>
                  <a:srgbClr val="C00000"/>
                </a:solidFill>
              </a:rPr>
              <a:t> </a:t>
            </a:r>
            <a:r>
              <a:rPr lang="el-GR" b="1" i="1" dirty="0" err="1">
                <a:solidFill>
                  <a:srgbClr val="C00000"/>
                </a:solidFill>
              </a:rPr>
              <a:t>πιτουλα</a:t>
            </a:r>
            <a:r>
              <a:rPr lang="el-GR" b="1" i="1" dirty="0">
                <a:solidFill>
                  <a:srgbClr val="C00000"/>
                </a:solidFill>
              </a:rPr>
              <a:t>, </a:t>
            </a:r>
            <a:r>
              <a:rPr lang="el-GR" b="1" i="1" dirty="0" err="1">
                <a:solidFill>
                  <a:srgbClr val="C00000"/>
                </a:solidFill>
              </a:rPr>
              <a:t>ηρθε</a:t>
            </a:r>
            <a:r>
              <a:rPr lang="el-GR" b="1" i="1" dirty="0">
                <a:solidFill>
                  <a:srgbClr val="C00000"/>
                </a:solidFill>
              </a:rPr>
              <a:t> στην </a:t>
            </a:r>
            <a:r>
              <a:rPr lang="el-GR" b="1" i="1" dirty="0" err="1">
                <a:solidFill>
                  <a:srgbClr val="C00000"/>
                </a:solidFill>
              </a:rPr>
              <a:t>Ελλαδα</a:t>
            </a:r>
            <a:r>
              <a:rPr lang="el-GR" b="1" i="1" dirty="0">
                <a:solidFill>
                  <a:srgbClr val="C00000"/>
                </a:solidFill>
              </a:rPr>
              <a:t> </a:t>
            </a:r>
            <a:r>
              <a:rPr lang="el-GR" b="1" i="1" dirty="0" err="1">
                <a:solidFill>
                  <a:srgbClr val="C00000"/>
                </a:solidFill>
              </a:rPr>
              <a:t>μαζι</a:t>
            </a:r>
            <a:r>
              <a:rPr lang="el-GR" b="1" i="1" dirty="0">
                <a:solidFill>
                  <a:srgbClr val="C00000"/>
                </a:solidFill>
              </a:rPr>
              <a:t> με τους </a:t>
            </a:r>
            <a:r>
              <a:rPr lang="el-GR" b="1" i="1" dirty="0" err="1">
                <a:solidFill>
                  <a:srgbClr val="C00000"/>
                </a:solidFill>
              </a:rPr>
              <a:t>προσφυγες</a:t>
            </a:r>
            <a:r>
              <a:rPr lang="el-GR" b="1" i="1" dirty="0">
                <a:solidFill>
                  <a:srgbClr val="C00000"/>
                </a:solidFill>
              </a:rPr>
              <a:t> το 1922 και </a:t>
            </a:r>
            <a:r>
              <a:rPr lang="el-GR" b="1" i="1" dirty="0" err="1">
                <a:solidFill>
                  <a:srgbClr val="C00000"/>
                </a:solidFill>
              </a:rPr>
              <a:t>εγινε</a:t>
            </a:r>
            <a:r>
              <a:rPr lang="el-GR" b="1" i="1" dirty="0">
                <a:solidFill>
                  <a:srgbClr val="C00000"/>
                </a:solidFill>
              </a:rPr>
              <a:t> </a:t>
            </a:r>
            <a:r>
              <a:rPr lang="el-GR" b="1" i="1" dirty="0" err="1">
                <a:solidFill>
                  <a:srgbClr val="C00000"/>
                </a:solidFill>
              </a:rPr>
              <a:t>ιδιαιτερα</a:t>
            </a:r>
            <a:r>
              <a:rPr lang="el-GR" b="1" i="1" dirty="0">
                <a:solidFill>
                  <a:srgbClr val="C00000"/>
                </a:solidFill>
              </a:rPr>
              <a:t> </a:t>
            </a:r>
            <a:r>
              <a:rPr lang="el-GR" b="1" i="1" dirty="0" err="1">
                <a:solidFill>
                  <a:srgbClr val="C00000"/>
                </a:solidFill>
              </a:rPr>
              <a:t>δημοφιλης</a:t>
            </a:r>
            <a:r>
              <a:rPr lang="el-GR" b="1" i="1" dirty="0">
                <a:solidFill>
                  <a:srgbClr val="C00000"/>
                </a:solidFill>
              </a:rPr>
              <a:t> στην </a:t>
            </a:r>
            <a:r>
              <a:rPr lang="el-GR" b="1" i="1" dirty="0" err="1">
                <a:solidFill>
                  <a:srgbClr val="C00000"/>
                </a:solidFill>
              </a:rPr>
              <a:t>Βορεια</a:t>
            </a:r>
            <a:r>
              <a:rPr lang="el-GR" b="1" i="1" dirty="0">
                <a:solidFill>
                  <a:srgbClr val="C00000"/>
                </a:solidFill>
              </a:rPr>
              <a:t> </a:t>
            </a:r>
            <a:r>
              <a:rPr lang="el-GR" b="1" i="1" dirty="0" err="1">
                <a:solidFill>
                  <a:srgbClr val="C00000"/>
                </a:solidFill>
              </a:rPr>
              <a:t>Ελλαδα</a:t>
            </a:r>
            <a:r>
              <a:rPr lang="el-GR" b="1" i="1" dirty="0">
                <a:solidFill>
                  <a:srgbClr val="C00000"/>
                </a:solidFill>
              </a:rPr>
              <a:t>, και </a:t>
            </a:r>
            <a:r>
              <a:rPr lang="el-GR" b="1" i="1" dirty="0" err="1">
                <a:solidFill>
                  <a:srgbClr val="C00000"/>
                </a:solidFill>
              </a:rPr>
              <a:t>ειδικα</a:t>
            </a:r>
            <a:r>
              <a:rPr lang="el-GR" b="1" i="1" dirty="0">
                <a:solidFill>
                  <a:srgbClr val="C00000"/>
                </a:solidFill>
              </a:rPr>
              <a:t> στην </a:t>
            </a:r>
            <a:r>
              <a:rPr lang="el-GR" b="1" i="1" dirty="0" err="1">
                <a:solidFill>
                  <a:srgbClr val="C00000"/>
                </a:solidFill>
              </a:rPr>
              <a:t>Θεσσαλονικη</a:t>
            </a:r>
            <a:r>
              <a:rPr lang="el-GR" b="1" i="1" dirty="0">
                <a:solidFill>
                  <a:srgbClr val="C00000"/>
                </a:solidFill>
              </a:rPr>
              <a:t> και τις </a:t>
            </a:r>
            <a:r>
              <a:rPr lang="el-GR" b="1" i="1" dirty="0" err="1">
                <a:solidFill>
                  <a:srgbClr val="C00000"/>
                </a:solidFill>
              </a:rPr>
              <a:t>Σερρες</a:t>
            </a:r>
            <a:r>
              <a:rPr lang="el-GR" b="1" i="1" dirty="0">
                <a:solidFill>
                  <a:srgbClr val="C00000"/>
                </a:solidFill>
              </a:rPr>
              <a:t>. Στην </a:t>
            </a:r>
            <a:r>
              <a:rPr lang="el-GR" b="1" i="1" dirty="0" err="1">
                <a:solidFill>
                  <a:srgbClr val="C00000"/>
                </a:solidFill>
              </a:rPr>
              <a:t>πατριδα</a:t>
            </a:r>
            <a:r>
              <a:rPr lang="el-GR" b="1" i="1" dirty="0">
                <a:solidFill>
                  <a:srgbClr val="C00000"/>
                </a:solidFill>
              </a:rPr>
              <a:t> μου </a:t>
            </a:r>
            <a:r>
              <a:rPr lang="el-GR" b="1" i="1" dirty="0" err="1">
                <a:solidFill>
                  <a:srgbClr val="C00000"/>
                </a:solidFill>
              </a:rPr>
              <a:t>λοιπον</a:t>
            </a:r>
            <a:r>
              <a:rPr lang="el-GR" b="1" i="1" dirty="0">
                <a:solidFill>
                  <a:srgbClr val="C00000"/>
                </a:solidFill>
              </a:rPr>
              <a:t>, τη </a:t>
            </a:r>
            <a:r>
              <a:rPr lang="el-GR" b="1" i="1" dirty="0" err="1">
                <a:solidFill>
                  <a:srgbClr val="C00000"/>
                </a:solidFill>
              </a:rPr>
              <a:t>Θεσσαλονικη</a:t>
            </a:r>
            <a:r>
              <a:rPr lang="el-GR" b="1" i="1" dirty="0">
                <a:solidFill>
                  <a:srgbClr val="C00000"/>
                </a:solidFill>
              </a:rPr>
              <a:t>, η </a:t>
            </a:r>
            <a:r>
              <a:rPr lang="el-GR" b="1" i="1" dirty="0" err="1">
                <a:solidFill>
                  <a:srgbClr val="C00000"/>
                </a:solidFill>
              </a:rPr>
              <a:t>μουγατσα</a:t>
            </a:r>
            <a:r>
              <a:rPr lang="el-GR" b="1" i="1" dirty="0">
                <a:solidFill>
                  <a:srgbClr val="C00000"/>
                </a:solidFill>
              </a:rPr>
              <a:t> </a:t>
            </a:r>
            <a:r>
              <a:rPr lang="el-GR" b="1" i="1" dirty="0" err="1">
                <a:solidFill>
                  <a:srgbClr val="C00000"/>
                </a:solidFill>
              </a:rPr>
              <a:t>ειναι</a:t>
            </a:r>
            <a:r>
              <a:rPr lang="el-GR" b="1" i="1" dirty="0">
                <a:solidFill>
                  <a:srgbClr val="C00000"/>
                </a:solidFill>
              </a:rPr>
              <a:t> το </a:t>
            </a:r>
            <a:r>
              <a:rPr lang="el-GR" b="1" i="1" dirty="0" err="1">
                <a:solidFill>
                  <a:srgbClr val="C00000"/>
                </a:solidFill>
              </a:rPr>
              <a:t>κατ'εξοχην</a:t>
            </a:r>
            <a:r>
              <a:rPr lang="el-GR" b="1" i="1" dirty="0">
                <a:solidFill>
                  <a:srgbClr val="C00000"/>
                </a:solidFill>
              </a:rPr>
              <a:t> </a:t>
            </a:r>
            <a:r>
              <a:rPr lang="el-GR" b="1" i="1" dirty="0" err="1">
                <a:solidFill>
                  <a:srgbClr val="C00000"/>
                </a:solidFill>
              </a:rPr>
              <a:t>κλασσικο</a:t>
            </a:r>
            <a:r>
              <a:rPr lang="el-GR" b="1" i="1" dirty="0">
                <a:solidFill>
                  <a:srgbClr val="C00000"/>
                </a:solidFill>
              </a:rPr>
              <a:t> </a:t>
            </a:r>
            <a:r>
              <a:rPr lang="el-GR" b="1" i="1" dirty="0" err="1">
                <a:solidFill>
                  <a:srgbClr val="C00000"/>
                </a:solidFill>
              </a:rPr>
              <a:t>πρωινο</a:t>
            </a:r>
            <a:r>
              <a:rPr lang="el-GR" b="1" i="1" dirty="0">
                <a:solidFill>
                  <a:srgbClr val="C00000"/>
                </a:solidFill>
              </a:rPr>
              <a:t> για </a:t>
            </a:r>
            <a:r>
              <a:rPr lang="el-GR" b="1" i="1" dirty="0" err="1">
                <a:solidFill>
                  <a:srgbClr val="C00000"/>
                </a:solidFill>
              </a:rPr>
              <a:t>μικρους</a:t>
            </a:r>
            <a:r>
              <a:rPr lang="el-GR" b="1" i="1" dirty="0">
                <a:solidFill>
                  <a:srgbClr val="C00000"/>
                </a:solidFill>
              </a:rPr>
              <a:t> και για </a:t>
            </a:r>
            <a:r>
              <a:rPr lang="el-GR" b="1" i="1" dirty="0" err="1">
                <a:solidFill>
                  <a:srgbClr val="C00000"/>
                </a:solidFill>
              </a:rPr>
              <a:t>μεγαλους</a:t>
            </a:r>
            <a:r>
              <a:rPr lang="el-GR" b="1" i="1" dirty="0">
                <a:solidFill>
                  <a:srgbClr val="C00000"/>
                </a:solidFill>
              </a:rPr>
              <a:t>....</a:t>
            </a:r>
          </a:p>
          <a:p>
            <a:endParaRPr lang="el-GR" dirty="0"/>
          </a:p>
        </p:txBody>
      </p:sp>
      <p:sp>
        <p:nvSpPr>
          <p:cNvPr id="6" name="TextBox 5"/>
          <p:cNvSpPr txBox="1"/>
          <p:nvPr/>
        </p:nvSpPr>
        <p:spPr>
          <a:xfrm>
            <a:off x="4572000" y="4149080"/>
            <a:ext cx="4572000" cy="2862322"/>
          </a:xfrm>
          <a:prstGeom prst="rect">
            <a:avLst/>
          </a:prstGeom>
          <a:noFill/>
        </p:spPr>
        <p:txBody>
          <a:bodyPr wrap="square" rtlCol="0">
            <a:spAutoFit/>
          </a:bodyPr>
          <a:lstStyle/>
          <a:p>
            <a:r>
              <a:rPr lang="en-US" b="1" i="1" dirty="0" err="1">
                <a:solidFill>
                  <a:srgbClr val="C00000"/>
                </a:solidFill>
              </a:rPr>
              <a:t>Bougatsa</a:t>
            </a:r>
            <a:r>
              <a:rPr lang="en-US" b="1" i="1" dirty="0">
                <a:solidFill>
                  <a:srgbClr val="C00000"/>
                </a:solidFill>
              </a:rPr>
              <a:t> or </a:t>
            </a:r>
            <a:r>
              <a:rPr lang="en-US" b="1" i="1" dirty="0" err="1">
                <a:solidFill>
                  <a:srgbClr val="C00000"/>
                </a:solidFill>
              </a:rPr>
              <a:t>bogatsa</a:t>
            </a:r>
            <a:r>
              <a:rPr lang="en-US" b="1" i="1" dirty="0">
                <a:solidFill>
                  <a:srgbClr val="C00000"/>
                </a:solidFill>
              </a:rPr>
              <a:t>, is a pie with puff pastry, stuffed with GLYKIA (cream) or savory (meat, cheese or greens). The word, but the recipe comes from the Turkish </a:t>
            </a:r>
            <a:r>
              <a:rPr lang="en-US" b="1" i="1" dirty="0" err="1">
                <a:solidFill>
                  <a:srgbClr val="C00000"/>
                </a:solidFill>
              </a:rPr>
              <a:t>boğaça</a:t>
            </a:r>
            <a:r>
              <a:rPr lang="en-US" b="1" i="1" dirty="0">
                <a:solidFill>
                  <a:srgbClr val="C00000"/>
                </a:solidFill>
              </a:rPr>
              <a:t>. This rich pitas, came to Greece along with refugees in 1922 and became very popular in northern Greece, and especially in Thessaloniki and </a:t>
            </a:r>
            <a:r>
              <a:rPr lang="en-US" b="1" i="1" dirty="0" err="1">
                <a:solidFill>
                  <a:srgbClr val="C00000"/>
                </a:solidFill>
              </a:rPr>
              <a:t>Serres</a:t>
            </a:r>
            <a:r>
              <a:rPr lang="en-US" b="1" i="1" dirty="0">
                <a:solidFill>
                  <a:srgbClr val="C00000"/>
                </a:solidFill>
              </a:rPr>
              <a:t>. Well in my country, to Thessaloniki, is the prime </a:t>
            </a:r>
            <a:r>
              <a:rPr lang="en-US" b="1" i="1" dirty="0" err="1">
                <a:solidFill>
                  <a:srgbClr val="C00000"/>
                </a:solidFill>
              </a:rPr>
              <a:t>mougatsa</a:t>
            </a:r>
            <a:r>
              <a:rPr lang="en-US" b="1" i="1" dirty="0">
                <a:solidFill>
                  <a:srgbClr val="C00000"/>
                </a:solidFill>
              </a:rPr>
              <a:t> classic breakfast for kids and for adults ....</a:t>
            </a:r>
            <a:endParaRPr lang="el-GR" b="1" i="1" dirty="0">
              <a:solidFill>
                <a:srgbClr val="C00000"/>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268760"/>
            <a:ext cx="18288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71600" y="1484460"/>
            <a:ext cx="5670376" cy="769441"/>
          </a:xfrm>
          <a:prstGeom prst="rect">
            <a:avLst/>
          </a:prstGeom>
          <a:noFill/>
        </p:spPr>
        <p:txBody>
          <a:bodyPr wrap="square" rtlCol="0">
            <a:spAutoFit/>
          </a:bodyPr>
          <a:lstStyle/>
          <a:p>
            <a:r>
              <a:rPr lang="en-US" sz="4400" b="1" i="1" u="sng" dirty="0" err="1">
                <a:solidFill>
                  <a:srgbClr val="C00000"/>
                </a:solidFill>
              </a:rPr>
              <a:t>bougatsa</a:t>
            </a:r>
            <a:r>
              <a:rPr lang="en-US" sz="4400" b="1" i="1" u="sng" dirty="0">
                <a:solidFill>
                  <a:srgbClr val="C00000"/>
                </a:solidFill>
              </a:rPr>
              <a:t> Thessaloniki</a:t>
            </a:r>
            <a:endParaRPr lang="el-GR" sz="4400" b="1" i="1" u="sng" dirty="0">
              <a:solidFill>
                <a:srgbClr val="C00000"/>
              </a:solidFill>
            </a:endParaRPr>
          </a:p>
        </p:txBody>
      </p:sp>
    </p:spTree>
    <p:extLst>
      <p:ext uri="{BB962C8B-B14F-4D97-AF65-F5344CB8AC3E}">
        <p14:creationId xmlns:p14="http://schemas.microsoft.com/office/powerpoint/2010/main" val="239877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heel(1)">
                                      <p:cBhvr>
                                        <p:cTn id="7" dur="20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3">
                                            <p:txEl>
                                              <p:pRg st="0" end="0"/>
                                            </p:txEl>
                                          </p:spTgt>
                                        </p:tgtEl>
                                        <p:attrNameLst>
                                          <p:attrName>ppt_x</p:attrName>
                                          <p:attrName>ppt_y</p:attrName>
                                        </p:attrNameLst>
                                      </p:cBhvr>
                                    </p:animMotion>
                                    <p:animRot by="1500000">
                                      <p:cBhvr>
                                        <p:cTn id="12" dur="125" fill="hold">
                                          <p:stCondLst>
                                            <p:cond delay="0"/>
                                          </p:stCondLst>
                                        </p:cTn>
                                        <p:tgtEl>
                                          <p:spTgt spid="3">
                                            <p:txEl>
                                              <p:pRg st="0" end="0"/>
                                            </p:txEl>
                                          </p:spTgt>
                                        </p:tgtEl>
                                        <p:attrNameLst>
                                          <p:attrName>r</p:attrName>
                                        </p:attrNameLst>
                                      </p:cBhvr>
                                    </p:animRot>
                                    <p:animRot by="-1500000">
                                      <p:cBhvr>
                                        <p:cTn id="13" dur="125" fill="hold">
                                          <p:stCondLst>
                                            <p:cond delay="125"/>
                                          </p:stCondLst>
                                        </p:cTn>
                                        <p:tgtEl>
                                          <p:spTgt spid="3">
                                            <p:txEl>
                                              <p:pRg st="0" end="0"/>
                                            </p:txEl>
                                          </p:spTgt>
                                        </p:tgtEl>
                                        <p:attrNameLst>
                                          <p:attrName>r</p:attrName>
                                        </p:attrNameLst>
                                      </p:cBhvr>
                                    </p:animRot>
                                    <p:animRot by="-1500000">
                                      <p:cBhvr>
                                        <p:cTn id="14" dur="125" fill="hold">
                                          <p:stCondLst>
                                            <p:cond delay="250"/>
                                          </p:stCondLst>
                                        </p:cTn>
                                        <p:tgtEl>
                                          <p:spTgt spid="3">
                                            <p:txEl>
                                              <p:pRg st="0" end="0"/>
                                            </p:txEl>
                                          </p:spTgt>
                                        </p:tgtEl>
                                        <p:attrNameLst>
                                          <p:attrName>r</p:attrName>
                                        </p:attrNameLst>
                                      </p:cBhvr>
                                    </p:animRot>
                                    <p:animRot by="1500000">
                                      <p:cBhvr>
                                        <p:cTn id="15" dur="125" fill="hold">
                                          <p:stCondLst>
                                            <p:cond delay="375"/>
                                          </p:stCondLst>
                                        </p:cTn>
                                        <p:tgtEl>
                                          <p:spTgt spid="3">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34" presetClass="emph" presetSubtype="0" fill="hold" nodeType="clickEffect">
                                  <p:stCondLst>
                                    <p:cond delay="0"/>
                                  </p:stCondLst>
                                  <p:iterate type="lt">
                                    <p:tmPct val="10000"/>
                                  </p:iterate>
                                  <p:childTnLst>
                                    <p:animMotion origin="layout" path="M 0.0 0.0 L 0.0 -0.07213" pathEditMode="relative" ptsTypes="">
                                      <p:cBhvr>
                                        <p:cTn id="19" dur="250" accel="50000" decel="50000" autoRev="1" fill="hold">
                                          <p:stCondLst>
                                            <p:cond delay="0"/>
                                          </p:stCondLst>
                                        </p:cTn>
                                        <p:tgtEl>
                                          <p:spTgt spid="6">
                                            <p:txEl>
                                              <p:pRg st="0" end="0"/>
                                            </p:txEl>
                                          </p:spTgt>
                                        </p:tgtEl>
                                        <p:attrNameLst>
                                          <p:attrName>ppt_x</p:attrName>
                                          <p:attrName>ppt_y</p:attrName>
                                        </p:attrNameLst>
                                      </p:cBhvr>
                                    </p:animMotion>
                                    <p:animRot by="1500000">
                                      <p:cBhvr>
                                        <p:cTn id="20" dur="125" fill="hold">
                                          <p:stCondLst>
                                            <p:cond delay="0"/>
                                          </p:stCondLst>
                                        </p:cTn>
                                        <p:tgtEl>
                                          <p:spTgt spid="6">
                                            <p:txEl>
                                              <p:pRg st="0" end="0"/>
                                            </p:txEl>
                                          </p:spTgt>
                                        </p:tgtEl>
                                        <p:attrNameLst>
                                          <p:attrName>r</p:attrName>
                                        </p:attrNameLst>
                                      </p:cBhvr>
                                    </p:animRot>
                                    <p:animRot by="-1500000">
                                      <p:cBhvr>
                                        <p:cTn id="21" dur="125" fill="hold">
                                          <p:stCondLst>
                                            <p:cond delay="125"/>
                                          </p:stCondLst>
                                        </p:cTn>
                                        <p:tgtEl>
                                          <p:spTgt spid="6">
                                            <p:txEl>
                                              <p:pRg st="0" end="0"/>
                                            </p:txEl>
                                          </p:spTgt>
                                        </p:tgtEl>
                                        <p:attrNameLst>
                                          <p:attrName>r</p:attrName>
                                        </p:attrNameLst>
                                      </p:cBhvr>
                                    </p:animRot>
                                    <p:animRot by="-1500000">
                                      <p:cBhvr>
                                        <p:cTn id="22" dur="125" fill="hold">
                                          <p:stCondLst>
                                            <p:cond delay="250"/>
                                          </p:stCondLst>
                                        </p:cTn>
                                        <p:tgtEl>
                                          <p:spTgt spid="6">
                                            <p:txEl>
                                              <p:pRg st="0" end="0"/>
                                            </p:txEl>
                                          </p:spTgt>
                                        </p:tgtEl>
                                        <p:attrNameLst>
                                          <p:attrName>r</p:attrName>
                                        </p:attrNameLst>
                                      </p:cBhvr>
                                    </p:animRot>
                                    <p:animRot by="1500000">
                                      <p:cBhvr>
                                        <p:cTn id="23" dur="125" fill="hold">
                                          <p:stCondLst>
                                            <p:cond delay="375"/>
                                          </p:stCondLst>
                                        </p:cTn>
                                        <p:tgtEl>
                                          <p:spTgt spid="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11" y="0"/>
            <a:ext cx="919951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Τίτλος 1"/>
          <p:cNvSpPr>
            <a:spLocks noGrp="1"/>
          </p:cNvSpPr>
          <p:nvPr>
            <p:ph type="ctrTitle"/>
          </p:nvPr>
        </p:nvSpPr>
        <p:spPr>
          <a:xfrm>
            <a:off x="539552" y="260649"/>
            <a:ext cx="7772400" cy="792088"/>
          </a:xfrm>
        </p:spPr>
        <p:txBody>
          <a:bodyPr/>
          <a:lstStyle/>
          <a:p>
            <a:r>
              <a:rPr lang="el-GR" dirty="0" err="1" smtClean="0"/>
              <a:t>Αγγλο</a:t>
            </a:r>
            <a:r>
              <a:rPr lang="el-GR" dirty="0" smtClean="0"/>
              <a:t> - Ελληνικό Λεξικό</a:t>
            </a:r>
            <a:endParaRPr lang="el-GR" dirty="0"/>
          </a:p>
        </p:txBody>
      </p:sp>
      <p:sp>
        <p:nvSpPr>
          <p:cNvPr id="3" name="Υπότιτλος 2"/>
          <p:cNvSpPr>
            <a:spLocks noGrp="1"/>
          </p:cNvSpPr>
          <p:nvPr>
            <p:ph type="subTitle" idx="1"/>
          </p:nvPr>
        </p:nvSpPr>
        <p:spPr>
          <a:xfrm>
            <a:off x="0" y="1484784"/>
            <a:ext cx="9144000" cy="5544616"/>
          </a:xfrm>
        </p:spPr>
        <p:txBody>
          <a:bodyPr>
            <a:normAutofit lnSpcReduction="10000"/>
          </a:bodyPr>
          <a:lstStyle/>
          <a:p>
            <a:r>
              <a:rPr lang="el-GR" b="1" i="1" u="sng" dirty="0" err="1" smtClean="0">
                <a:solidFill>
                  <a:srgbClr val="FF0000"/>
                </a:solidFill>
              </a:rPr>
              <a:t>Καλήμέρα</a:t>
            </a:r>
            <a:r>
              <a:rPr lang="el-GR" b="1" i="1" u="sng" dirty="0" smtClean="0">
                <a:solidFill>
                  <a:srgbClr val="FF0000"/>
                </a:solidFill>
              </a:rPr>
              <a:t>-</a:t>
            </a:r>
            <a:r>
              <a:rPr lang="en-US" b="1" i="1" u="sng" dirty="0" smtClean="0">
                <a:solidFill>
                  <a:srgbClr val="FF0000"/>
                </a:solidFill>
              </a:rPr>
              <a:t>good morning</a:t>
            </a:r>
          </a:p>
          <a:p>
            <a:r>
              <a:rPr lang="el-GR" b="1" i="1" u="sng" dirty="0" smtClean="0">
                <a:solidFill>
                  <a:srgbClr val="FF0000"/>
                </a:solidFill>
              </a:rPr>
              <a:t>Τι κάνεις-</a:t>
            </a:r>
            <a:r>
              <a:rPr lang="en-US" b="1" i="1" u="sng" dirty="0" smtClean="0">
                <a:solidFill>
                  <a:srgbClr val="FF0000"/>
                </a:solidFill>
              </a:rPr>
              <a:t>how are you</a:t>
            </a:r>
          </a:p>
          <a:p>
            <a:r>
              <a:rPr lang="el-GR" b="1" i="1" u="sng" dirty="0" smtClean="0">
                <a:solidFill>
                  <a:srgbClr val="FF0000"/>
                </a:solidFill>
              </a:rPr>
              <a:t>Που είσαι-</a:t>
            </a:r>
            <a:r>
              <a:rPr lang="en-US" b="1" i="1" u="sng" dirty="0" smtClean="0">
                <a:solidFill>
                  <a:srgbClr val="FF0000"/>
                </a:solidFill>
              </a:rPr>
              <a:t>where are you</a:t>
            </a:r>
          </a:p>
          <a:p>
            <a:r>
              <a:rPr lang="el-GR" b="1" i="1" u="sng" dirty="0" err="1" smtClean="0">
                <a:solidFill>
                  <a:srgbClr val="FF0000"/>
                </a:solidFill>
              </a:rPr>
              <a:t>Χρονια</a:t>
            </a:r>
            <a:r>
              <a:rPr lang="el-GR" b="1" i="1" u="sng" dirty="0" smtClean="0">
                <a:solidFill>
                  <a:srgbClr val="FF0000"/>
                </a:solidFill>
              </a:rPr>
              <a:t> </a:t>
            </a:r>
            <a:r>
              <a:rPr lang="el-GR" b="1" i="1" u="sng" dirty="0" err="1" smtClean="0">
                <a:solidFill>
                  <a:srgbClr val="FF0000"/>
                </a:solidFill>
              </a:rPr>
              <a:t>πολλα</a:t>
            </a:r>
            <a:r>
              <a:rPr lang="el-GR" b="1" i="1" u="sng" dirty="0" smtClean="0">
                <a:solidFill>
                  <a:srgbClr val="FF0000"/>
                </a:solidFill>
              </a:rPr>
              <a:t>-</a:t>
            </a:r>
            <a:r>
              <a:rPr lang="en-US" b="1" i="1" u="sng" dirty="0" smtClean="0">
                <a:solidFill>
                  <a:srgbClr val="FF0000"/>
                </a:solidFill>
              </a:rPr>
              <a:t>happy birthday</a:t>
            </a:r>
          </a:p>
          <a:p>
            <a:r>
              <a:rPr lang="el-GR" b="1" i="1" u="sng" dirty="0" smtClean="0">
                <a:solidFill>
                  <a:srgbClr val="FF0000"/>
                </a:solidFill>
              </a:rPr>
              <a:t>Ελλάδα-</a:t>
            </a:r>
            <a:r>
              <a:rPr lang="en-US" b="1" i="1" u="sng" dirty="0" err="1" smtClean="0">
                <a:solidFill>
                  <a:srgbClr val="FF0000"/>
                </a:solidFill>
              </a:rPr>
              <a:t>greece</a:t>
            </a:r>
            <a:endParaRPr lang="en-US" b="1" i="1" u="sng" dirty="0" smtClean="0">
              <a:solidFill>
                <a:srgbClr val="FF0000"/>
              </a:solidFill>
            </a:endParaRPr>
          </a:p>
          <a:p>
            <a:r>
              <a:rPr lang="el-GR" b="1" i="1" u="sng" dirty="0" smtClean="0">
                <a:solidFill>
                  <a:srgbClr val="FF0000"/>
                </a:solidFill>
              </a:rPr>
              <a:t>Μπουγάτσα-</a:t>
            </a:r>
            <a:r>
              <a:rPr lang="en-US" b="1" i="1" u="sng" dirty="0" smtClean="0">
                <a:solidFill>
                  <a:srgbClr val="FF0000"/>
                </a:solidFill>
              </a:rPr>
              <a:t>BOUGATSA</a:t>
            </a:r>
          </a:p>
          <a:p>
            <a:r>
              <a:rPr lang="el-GR" b="1" i="1" u="sng" dirty="0" smtClean="0">
                <a:solidFill>
                  <a:srgbClr val="FF0000"/>
                </a:solidFill>
              </a:rPr>
              <a:t>ΣΟΥΒΛΑΚΙ</a:t>
            </a:r>
            <a:r>
              <a:rPr lang="en-US" b="1" i="1" u="sng" dirty="0" smtClean="0">
                <a:solidFill>
                  <a:srgbClr val="FF0000"/>
                </a:solidFill>
              </a:rPr>
              <a:t>-</a:t>
            </a:r>
            <a:r>
              <a:rPr lang="en-US" b="1" i="1" u="sng" dirty="0" err="1" smtClean="0">
                <a:solidFill>
                  <a:srgbClr val="FF0000"/>
                </a:solidFill>
              </a:rPr>
              <a:t>Souvlaki</a:t>
            </a:r>
            <a:endParaRPr lang="en-US" b="1" i="1" u="sng" dirty="0" smtClean="0">
              <a:solidFill>
                <a:srgbClr val="FF0000"/>
              </a:solidFill>
            </a:endParaRPr>
          </a:p>
          <a:p>
            <a:r>
              <a:rPr lang="el-GR" b="1" i="1" u="sng" dirty="0" smtClean="0">
                <a:solidFill>
                  <a:srgbClr val="FF0000"/>
                </a:solidFill>
              </a:rPr>
              <a:t>ΠΟΣΟ ΧΡΟΝΟΝ ΕΙΣΑΙ-</a:t>
            </a:r>
            <a:r>
              <a:rPr lang="en-US" b="1" i="1" u="sng" dirty="0">
                <a:solidFill>
                  <a:srgbClr val="FF0000"/>
                </a:solidFill>
              </a:rPr>
              <a:t>How old are </a:t>
            </a:r>
            <a:r>
              <a:rPr lang="en-US" b="1" i="1" u="sng" dirty="0" smtClean="0">
                <a:solidFill>
                  <a:srgbClr val="FF0000"/>
                </a:solidFill>
              </a:rPr>
              <a:t>you</a:t>
            </a:r>
            <a:endParaRPr lang="el-GR" b="1" i="1" u="sng" dirty="0" smtClean="0">
              <a:solidFill>
                <a:srgbClr val="FF0000"/>
              </a:solidFill>
            </a:endParaRPr>
          </a:p>
          <a:p>
            <a:r>
              <a:rPr lang="el-GR" b="1" i="1" u="sng" dirty="0" smtClean="0">
                <a:solidFill>
                  <a:srgbClr val="FF0000"/>
                </a:solidFill>
              </a:rPr>
              <a:t>ΦΡΟΝΤΙΣΤΙΡΙΟ—</a:t>
            </a:r>
            <a:r>
              <a:rPr lang="en-US" b="1" i="1" u="sng" dirty="0">
                <a:solidFill>
                  <a:srgbClr val="FF0000"/>
                </a:solidFill>
              </a:rPr>
              <a:t>tutorial</a:t>
            </a:r>
          </a:p>
          <a:p>
            <a:r>
              <a:rPr lang="el-GR" b="1" i="1" u="sng" dirty="0" smtClean="0">
                <a:solidFill>
                  <a:srgbClr val="FF0000"/>
                </a:solidFill>
              </a:rPr>
              <a:t>Πάμε - </a:t>
            </a:r>
            <a:r>
              <a:rPr lang="en-US" b="1" i="1" u="sng" dirty="0" smtClean="0">
                <a:solidFill>
                  <a:srgbClr val="FF0000"/>
                </a:solidFill>
              </a:rPr>
              <a:t>go</a:t>
            </a:r>
            <a:endParaRPr lang="en-US" b="1" i="1" u="sng" dirty="0">
              <a:solidFill>
                <a:srgbClr val="FF0000"/>
              </a:solidFill>
            </a:endParaRPr>
          </a:p>
        </p:txBody>
      </p:sp>
    </p:spTree>
    <p:extLst>
      <p:ext uri="{BB962C8B-B14F-4D97-AF65-F5344CB8AC3E}">
        <p14:creationId xmlns:p14="http://schemas.microsoft.com/office/powerpoint/2010/main" val="13402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par>
                                <p:cTn id="11" presetID="34" presetClass="emph" presetSubtype="0" fill="hold"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3">
                                            <p:txEl>
                                              <p:pRg st="1" end="1"/>
                                            </p:txEl>
                                          </p:spTgt>
                                        </p:tgtEl>
                                        <p:attrNameLst>
                                          <p:attrName>ppt_x</p:attrName>
                                          <p:attrName>ppt_y</p:attrName>
                                        </p:attrNameLst>
                                      </p:cBhvr>
                                    </p:animMotion>
                                    <p:animRot by="1500000">
                                      <p:cBhvr>
                                        <p:cTn id="13" dur="125" fill="hold">
                                          <p:stCondLst>
                                            <p:cond delay="0"/>
                                          </p:stCondLst>
                                        </p:cTn>
                                        <p:tgtEl>
                                          <p:spTgt spid="3">
                                            <p:txEl>
                                              <p:pRg st="1" end="1"/>
                                            </p:txEl>
                                          </p:spTgt>
                                        </p:tgtEl>
                                        <p:attrNameLst>
                                          <p:attrName>r</p:attrName>
                                        </p:attrNameLst>
                                      </p:cBhvr>
                                    </p:animRot>
                                    <p:animRot by="-1500000">
                                      <p:cBhvr>
                                        <p:cTn id="14" dur="125" fill="hold">
                                          <p:stCondLst>
                                            <p:cond delay="125"/>
                                          </p:stCondLst>
                                        </p:cTn>
                                        <p:tgtEl>
                                          <p:spTgt spid="3">
                                            <p:txEl>
                                              <p:pRg st="1" end="1"/>
                                            </p:txEl>
                                          </p:spTgt>
                                        </p:tgtEl>
                                        <p:attrNameLst>
                                          <p:attrName>r</p:attrName>
                                        </p:attrNameLst>
                                      </p:cBhvr>
                                    </p:animRot>
                                    <p:animRot by="-1500000">
                                      <p:cBhvr>
                                        <p:cTn id="15" dur="125" fill="hold">
                                          <p:stCondLst>
                                            <p:cond delay="250"/>
                                          </p:stCondLst>
                                        </p:cTn>
                                        <p:tgtEl>
                                          <p:spTgt spid="3">
                                            <p:txEl>
                                              <p:pRg st="1" end="1"/>
                                            </p:txEl>
                                          </p:spTgt>
                                        </p:tgtEl>
                                        <p:attrNameLst>
                                          <p:attrName>r</p:attrName>
                                        </p:attrNameLst>
                                      </p:cBhvr>
                                    </p:animRot>
                                    <p:animRot by="1500000">
                                      <p:cBhvr>
                                        <p:cTn id="16" dur="125" fill="hold">
                                          <p:stCondLst>
                                            <p:cond delay="375"/>
                                          </p:stCondLst>
                                        </p:cTn>
                                        <p:tgtEl>
                                          <p:spTgt spid="3">
                                            <p:txEl>
                                              <p:pRg st="1" end="1"/>
                                            </p:txEl>
                                          </p:spTgt>
                                        </p:tgtEl>
                                        <p:attrNameLst>
                                          <p:attrName>r</p:attrName>
                                        </p:attrNameLst>
                                      </p:cBhvr>
                                    </p:animRot>
                                  </p:childTnLst>
                                </p:cTn>
                              </p:par>
                              <p:par>
                                <p:cTn id="17" presetID="34" presetClass="emph" presetSubtype="0" fill="hold" nodeType="with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3">
                                            <p:txEl>
                                              <p:pRg st="2" end="2"/>
                                            </p:txEl>
                                          </p:spTgt>
                                        </p:tgtEl>
                                        <p:attrNameLst>
                                          <p:attrName>ppt_x</p:attrName>
                                          <p:attrName>ppt_y</p:attrName>
                                        </p:attrNameLst>
                                      </p:cBhvr>
                                    </p:animMotion>
                                    <p:animRot by="1500000">
                                      <p:cBhvr>
                                        <p:cTn id="19" dur="125" fill="hold">
                                          <p:stCondLst>
                                            <p:cond delay="0"/>
                                          </p:stCondLst>
                                        </p:cTn>
                                        <p:tgtEl>
                                          <p:spTgt spid="3">
                                            <p:txEl>
                                              <p:pRg st="2" end="2"/>
                                            </p:txEl>
                                          </p:spTgt>
                                        </p:tgtEl>
                                        <p:attrNameLst>
                                          <p:attrName>r</p:attrName>
                                        </p:attrNameLst>
                                      </p:cBhvr>
                                    </p:animRot>
                                    <p:animRot by="-1500000">
                                      <p:cBhvr>
                                        <p:cTn id="20" dur="125" fill="hold">
                                          <p:stCondLst>
                                            <p:cond delay="125"/>
                                          </p:stCondLst>
                                        </p:cTn>
                                        <p:tgtEl>
                                          <p:spTgt spid="3">
                                            <p:txEl>
                                              <p:pRg st="2" end="2"/>
                                            </p:txEl>
                                          </p:spTgt>
                                        </p:tgtEl>
                                        <p:attrNameLst>
                                          <p:attrName>r</p:attrName>
                                        </p:attrNameLst>
                                      </p:cBhvr>
                                    </p:animRot>
                                    <p:animRot by="-1500000">
                                      <p:cBhvr>
                                        <p:cTn id="21" dur="125" fill="hold">
                                          <p:stCondLst>
                                            <p:cond delay="250"/>
                                          </p:stCondLst>
                                        </p:cTn>
                                        <p:tgtEl>
                                          <p:spTgt spid="3">
                                            <p:txEl>
                                              <p:pRg st="2" end="2"/>
                                            </p:txEl>
                                          </p:spTgt>
                                        </p:tgtEl>
                                        <p:attrNameLst>
                                          <p:attrName>r</p:attrName>
                                        </p:attrNameLst>
                                      </p:cBhvr>
                                    </p:animRot>
                                    <p:animRot by="1500000">
                                      <p:cBhvr>
                                        <p:cTn id="22" dur="125" fill="hold">
                                          <p:stCondLst>
                                            <p:cond delay="375"/>
                                          </p:stCondLst>
                                        </p:cTn>
                                        <p:tgtEl>
                                          <p:spTgt spid="3">
                                            <p:txEl>
                                              <p:pRg st="2" end="2"/>
                                            </p:txEl>
                                          </p:spTgt>
                                        </p:tgtEl>
                                        <p:attrNameLst>
                                          <p:attrName>r</p:attrName>
                                        </p:attrNameLst>
                                      </p:cBhvr>
                                    </p:animRot>
                                  </p:childTnLst>
                                </p:cTn>
                              </p:par>
                              <p:par>
                                <p:cTn id="23" presetID="34" presetClass="emph" presetSubtype="0" fill="hold" nodeType="with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3">
                                            <p:txEl>
                                              <p:pRg st="3" end="3"/>
                                            </p:txEl>
                                          </p:spTgt>
                                        </p:tgtEl>
                                        <p:attrNameLst>
                                          <p:attrName>ppt_x</p:attrName>
                                          <p:attrName>ppt_y</p:attrName>
                                        </p:attrNameLst>
                                      </p:cBhvr>
                                    </p:animMotion>
                                    <p:animRot by="1500000">
                                      <p:cBhvr>
                                        <p:cTn id="25" dur="125" fill="hold">
                                          <p:stCondLst>
                                            <p:cond delay="0"/>
                                          </p:stCondLst>
                                        </p:cTn>
                                        <p:tgtEl>
                                          <p:spTgt spid="3">
                                            <p:txEl>
                                              <p:pRg st="3" end="3"/>
                                            </p:txEl>
                                          </p:spTgt>
                                        </p:tgtEl>
                                        <p:attrNameLst>
                                          <p:attrName>r</p:attrName>
                                        </p:attrNameLst>
                                      </p:cBhvr>
                                    </p:animRot>
                                    <p:animRot by="-1500000">
                                      <p:cBhvr>
                                        <p:cTn id="26" dur="125" fill="hold">
                                          <p:stCondLst>
                                            <p:cond delay="125"/>
                                          </p:stCondLst>
                                        </p:cTn>
                                        <p:tgtEl>
                                          <p:spTgt spid="3">
                                            <p:txEl>
                                              <p:pRg st="3" end="3"/>
                                            </p:txEl>
                                          </p:spTgt>
                                        </p:tgtEl>
                                        <p:attrNameLst>
                                          <p:attrName>r</p:attrName>
                                        </p:attrNameLst>
                                      </p:cBhvr>
                                    </p:animRot>
                                    <p:animRot by="-1500000">
                                      <p:cBhvr>
                                        <p:cTn id="27" dur="125" fill="hold">
                                          <p:stCondLst>
                                            <p:cond delay="250"/>
                                          </p:stCondLst>
                                        </p:cTn>
                                        <p:tgtEl>
                                          <p:spTgt spid="3">
                                            <p:txEl>
                                              <p:pRg st="3" end="3"/>
                                            </p:txEl>
                                          </p:spTgt>
                                        </p:tgtEl>
                                        <p:attrNameLst>
                                          <p:attrName>r</p:attrName>
                                        </p:attrNameLst>
                                      </p:cBhvr>
                                    </p:animRot>
                                    <p:animRot by="1500000">
                                      <p:cBhvr>
                                        <p:cTn id="28" dur="125" fill="hold">
                                          <p:stCondLst>
                                            <p:cond delay="375"/>
                                          </p:stCondLst>
                                        </p:cTn>
                                        <p:tgtEl>
                                          <p:spTgt spid="3">
                                            <p:txEl>
                                              <p:pRg st="3" end="3"/>
                                            </p:txEl>
                                          </p:spTgt>
                                        </p:tgtEl>
                                        <p:attrNameLst>
                                          <p:attrName>r</p:attrName>
                                        </p:attrNameLst>
                                      </p:cBhvr>
                                    </p:animRot>
                                  </p:childTnLst>
                                </p:cTn>
                              </p:par>
                              <p:par>
                                <p:cTn id="29" presetID="34" presetClass="emph" presetSubtype="0" fill="hold" nodeType="with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3">
                                            <p:txEl>
                                              <p:pRg st="4" end="4"/>
                                            </p:txEl>
                                          </p:spTgt>
                                        </p:tgtEl>
                                        <p:attrNameLst>
                                          <p:attrName>ppt_x</p:attrName>
                                          <p:attrName>ppt_y</p:attrName>
                                        </p:attrNameLst>
                                      </p:cBhvr>
                                    </p:animMotion>
                                    <p:animRot by="1500000">
                                      <p:cBhvr>
                                        <p:cTn id="31" dur="125" fill="hold">
                                          <p:stCondLst>
                                            <p:cond delay="0"/>
                                          </p:stCondLst>
                                        </p:cTn>
                                        <p:tgtEl>
                                          <p:spTgt spid="3">
                                            <p:txEl>
                                              <p:pRg st="4" end="4"/>
                                            </p:txEl>
                                          </p:spTgt>
                                        </p:tgtEl>
                                        <p:attrNameLst>
                                          <p:attrName>r</p:attrName>
                                        </p:attrNameLst>
                                      </p:cBhvr>
                                    </p:animRot>
                                    <p:animRot by="-1500000">
                                      <p:cBhvr>
                                        <p:cTn id="32" dur="125" fill="hold">
                                          <p:stCondLst>
                                            <p:cond delay="125"/>
                                          </p:stCondLst>
                                        </p:cTn>
                                        <p:tgtEl>
                                          <p:spTgt spid="3">
                                            <p:txEl>
                                              <p:pRg st="4" end="4"/>
                                            </p:txEl>
                                          </p:spTgt>
                                        </p:tgtEl>
                                        <p:attrNameLst>
                                          <p:attrName>r</p:attrName>
                                        </p:attrNameLst>
                                      </p:cBhvr>
                                    </p:animRot>
                                    <p:animRot by="-1500000">
                                      <p:cBhvr>
                                        <p:cTn id="33" dur="125" fill="hold">
                                          <p:stCondLst>
                                            <p:cond delay="250"/>
                                          </p:stCondLst>
                                        </p:cTn>
                                        <p:tgtEl>
                                          <p:spTgt spid="3">
                                            <p:txEl>
                                              <p:pRg st="4" end="4"/>
                                            </p:txEl>
                                          </p:spTgt>
                                        </p:tgtEl>
                                        <p:attrNameLst>
                                          <p:attrName>r</p:attrName>
                                        </p:attrNameLst>
                                      </p:cBhvr>
                                    </p:animRot>
                                    <p:animRot by="1500000">
                                      <p:cBhvr>
                                        <p:cTn id="34" dur="125" fill="hold">
                                          <p:stCondLst>
                                            <p:cond delay="375"/>
                                          </p:stCondLst>
                                        </p:cTn>
                                        <p:tgtEl>
                                          <p:spTgt spid="3">
                                            <p:txEl>
                                              <p:pRg st="4" end="4"/>
                                            </p:txEl>
                                          </p:spTgt>
                                        </p:tgtEl>
                                        <p:attrNameLst>
                                          <p:attrName>r</p:attrName>
                                        </p:attrNameLst>
                                      </p:cBhvr>
                                    </p:animRot>
                                  </p:childTnLst>
                                </p:cTn>
                              </p:par>
                              <p:par>
                                <p:cTn id="35" presetID="34" presetClass="emph" presetSubtype="0" fill="hold" nodeType="withEffect">
                                  <p:stCondLst>
                                    <p:cond delay="0"/>
                                  </p:stCondLst>
                                  <p:iterate type="lt">
                                    <p:tmPct val="10000"/>
                                  </p:iterate>
                                  <p:childTnLst>
                                    <p:animMotion origin="layout" path="M 0.0 0.0 L 0.0 -0.07213" pathEditMode="relative" ptsTypes="">
                                      <p:cBhvr>
                                        <p:cTn id="36" dur="250" accel="50000" decel="50000" autoRev="1" fill="hold">
                                          <p:stCondLst>
                                            <p:cond delay="0"/>
                                          </p:stCondLst>
                                        </p:cTn>
                                        <p:tgtEl>
                                          <p:spTgt spid="3">
                                            <p:txEl>
                                              <p:pRg st="5" end="5"/>
                                            </p:txEl>
                                          </p:spTgt>
                                        </p:tgtEl>
                                        <p:attrNameLst>
                                          <p:attrName>ppt_x</p:attrName>
                                          <p:attrName>ppt_y</p:attrName>
                                        </p:attrNameLst>
                                      </p:cBhvr>
                                    </p:animMotion>
                                    <p:animRot by="1500000">
                                      <p:cBhvr>
                                        <p:cTn id="37" dur="125" fill="hold">
                                          <p:stCondLst>
                                            <p:cond delay="0"/>
                                          </p:stCondLst>
                                        </p:cTn>
                                        <p:tgtEl>
                                          <p:spTgt spid="3">
                                            <p:txEl>
                                              <p:pRg st="5" end="5"/>
                                            </p:txEl>
                                          </p:spTgt>
                                        </p:tgtEl>
                                        <p:attrNameLst>
                                          <p:attrName>r</p:attrName>
                                        </p:attrNameLst>
                                      </p:cBhvr>
                                    </p:animRot>
                                    <p:animRot by="-1500000">
                                      <p:cBhvr>
                                        <p:cTn id="38" dur="125" fill="hold">
                                          <p:stCondLst>
                                            <p:cond delay="125"/>
                                          </p:stCondLst>
                                        </p:cTn>
                                        <p:tgtEl>
                                          <p:spTgt spid="3">
                                            <p:txEl>
                                              <p:pRg st="5" end="5"/>
                                            </p:txEl>
                                          </p:spTgt>
                                        </p:tgtEl>
                                        <p:attrNameLst>
                                          <p:attrName>r</p:attrName>
                                        </p:attrNameLst>
                                      </p:cBhvr>
                                    </p:animRot>
                                    <p:animRot by="-1500000">
                                      <p:cBhvr>
                                        <p:cTn id="39" dur="125" fill="hold">
                                          <p:stCondLst>
                                            <p:cond delay="250"/>
                                          </p:stCondLst>
                                        </p:cTn>
                                        <p:tgtEl>
                                          <p:spTgt spid="3">
                                            <p:txEl>
                                              <p:pRg st="5" end="5"/>
                                            </p:txEl>
                                          </p:spTgt>
                                        </p:tgtEl>
                                        <p:attrNameLst>
                                          <p:attrName>r</p:attrName>
                                        </p:attrNameLst>
                                      </p:cBhvr>
                                    </p:animRot>
                                    <p:animRot by="1500000">
                                      <p:cBhvr>
                                        <p:cTn id="40" dur="125" fill="hold">
                                          <p:stCondLst>
                                            <p:cond delay="375"/>
                                          </p:stCondLst>
                                        </p:cTn>
                                        <p:tgtEl>
                                          <p:spTgt spid="3">
                                            <p:txEl>
                                              <p:pRg st="5" end="5"/>
                                            </p:txEl>
                                          </p:spTgt>
                                        </p:tgtEl>
                                        <p:attrNameLst>
                                          <p:attrName>r</p:attrName>
                                        </p:attrNameLst>
                                      </p:cBhvr>
                                    </p:animRot>
                                  </p:childTnLst>
                                </p:cTn>
                              </p:par>
                              <p:par>
                                <p:cTn id="41" presetID="34" presetClass="emph" presetSubtype="0" fill="hold" nodeType="withEffect">
                                  <p:stCondLst>
                                    <p:cond delay="0"/>
                                  </p:stCondLst>
                                  <p:iterate type="lt">
                                    <p:tmPct val="10000"/>
                                  </p:iterate>
                                  <p:childTnLst>
                                    <p:animMotion origin="layout" path="M 0.0 0.0 L 0.0 -0.07213" pathEditMode="relative" ptsTypes="">
                                      <p:cBhvr>
                                        <p:cTn id="42" dur="250" accel="50000" decel="50000" autoRev="1" fill="hold">
                                          <p:stCondLst>
                                            <p:cond delay="0"/>
                                          </p:stCondLst>
                                        </p:cTn>
                                        <p:tgtEl>
                                          <p:spTgt spid="3">
                                            <p:txEl>
                                              <p:pRg st="6" end="6"/>
                                            </p:txEl>
                                          </p:spTgt>
                                        </p:tgtEl>
                                        <p:attrNameLst>
                                          <p:attrName>ppt_x</p:attrName>
                                          <p:attrName>ppt_y</p:attrName>
                                        </p:attrNameLst>
                                      </p:cBhvr>
                                    </p:animMotion>
                                    <p:animRot by="1500000">
                                      <p:cBhvr>
                                        <p:cTn id="43" dur="125" fill="hold">
                                          <p:stCondLst>
                                            <p:cond delay="0"/>
                                          </p:stCondLst>
                                        </p:cTn>
                                        <p:tgtEl>
                                          <p:spTgt spid="3">
                                            <p:txEl>
                                              <p:pRg st="6" end="6"/>
                                            </p:txEl>
                                          </p:spTgt>
                                        </p:tgtEl>
                                        <p:attrNameLst>
                                          <p:attrName>r</p:attrName>
                                        </p:attrNameLst>
                                      </p:cBhvr>
                                    </p:animRot>
                                    <p:animRot by="-1500000">
                                      <p:cBhvr>
                                        <p:cTn id="44" dur="125" fill="hold">
                                          <p:stCondLst>
                                            <p:cond delay="125"/>
                                          </p:stCondLst>
                                        </p:cTn>
                                        <p:tgtEl>
                                          <p:spTgt spid="3">
                                            <p:txEl>
                                              <p:pRg st="6" end="6"/>
                                            </p:txEl>
                                          </p:spTgt>
                                        </p:tgtEl>
                                        <p:attrNameLst>
                                          <p:attrName>r</p:attrName>
                                        </p:attrNameLst>
                                      </p:cBhvr>
                                    </p:animRot>
                                    <p:animRot by="-1500000">
                                      <p:cBhvr>
                                        <p:cTn id="45" dur="125" fill="hold">
                                          <p:stCondLst>
                                            <p:cond delay="250"/>
                                          </p:stCondLst>
                                        </p:cTn>
                                        <p:tgtEl>
                                          <p:spTgt spid="3">
                                            <p:txEl>
                                              <p:pRg st="6" end="6"/>
                                            </p:txEl>
                                          </p:spTgt>
                                        </p:tgtEl>
                                        <p:attrNameLst>
                                          <p:attrName>r</p:attrName>
                                        </p:attrNameLst>
                                      </p:cBhvr>
                                    </p:animRot>
                                    <p:animRot by="1500000">
                                      <p:cBhvr>
                                        <p:cTn id="46" dur="125" fill="hold">
                                          <p:stCondLst>
                                            <p:cond delay="375"/>
                                          </p:stCondLst>
                                        </p:cTn>
                                        <p:tgtEl>
                                          <p:spTgt spid="3">
                                            <p:txEl>
                                              <p:pRg st="6" end="6"/>
                                            </p:txEl>
                                          </p:spTgt>
                                        </p:tgtEl>
                                        <p:attrNameLst>
                                          <p:attrName>r</p:attrName>
                                        </p:attrNameLst>
                                      </p:cBhvr>
                                    </p:animRot>
                                  </p:childTnLst>
                                </p:cTn>
                              </p:par>
                              <p:par>
                                <p:cTn id="47" presetID="34" presetClass="emph" presetSubtype="0" fill="hold" nodeType="withEffect">
                                  <p:stCondLst>
                                    <p:cond delay="0"/>
                                  </p:stCondLst>
                                  <p:iterate type="lt">
                                    <p:tmPct val="10000"/>
                                  </p:iterate>
                                  <p:childTnLst>
                                    <p:animMotion origin="layout" path="M 0.0 0.0 L 0.0 -0.07213" pathEditMode="relative" ptsTypes="">
                                      <p:cBhvr>
                                        <p:cTn id="48" dur="250" accel="50000" decel="50000" autoRev="1" fill="hold">
                                          <p:stCondLst>
                                            <p:cond delay="0"/>
                                          </p:stCondLst>
                                        </p:cTn>
                                        <p:tgtEl>
                                          <p:spTgt spid="3">
                                            <p:txEl>
                                              <p:pRg st="7" end="7"/>
                                            </p:txEl>
                                          </p:spTgt>
                                        </p:tgtEl>
                                        <p:attrNameLst>
                                          <p:attrName>ppt_x</p:attrName>
                                          <p:attrName>ppt_y</p:attrName>
                                        </p:attrNameLst>
                                      </p:cBhvr>
                                    </p:animMotion>
                                    <p:animRot by="1500000">
                                      <p:cBhvr>
                                        <p:cTn id="49" dur="125" fill="hold">
                                          <p:stCondLst>
                                            <p:cond delay="0"/>
                                          </p:stCondLst>
                                        </p:cTn>
                                        <p:tgtEl>
                                          <p:spTgt spid="3">
                                            <p:txEl>
                                              <p:pRg st="7" end="7"/>
                                            </p:txEl>
                                          </p:spTgt>
                                        </p:tgtEl>
                                        <p:attrNameLst>
                                          <p:attrName>r</p:attrName>
                                        </p:attrNameLst>
                                      </p:cBhvr>
                                    </p:animRot>
                                    <p:animRot by="-1500000">
                                      <p:cBhvr>
                                        <p:cTn id="50" dur="125" fill="hold">
                                          <p:stCondLst>
                                            <p:cond delay="125"/>
                                          </p:stCondLst>
                                        </p:cTn>
                                        <p:tgtEl>
                                          <p:spTgt spid="3">
                                            <p:txEl>
                                              <p:pRg st="7" end="7"/>
                                            </p:txEl>
                                          </p:spTgt>
                                        </p:tgtEl>
                                        <p:attrNameLst>
                                          <p:attrName>r</p:attrName>
                                        </p:attrNameLst>
                                      </p:cBhvr>
                                    </p:animRot>
                                    <p:animRot by="-1500000">
                                      <p:cBhvr>
                                        <p:cTn id="51" dur="125" fill="hold">
                                          <p:stCondLst>
                                            <p:cond delay="250"/>
                                          </p:stCondLst>
                                        </p:cTn>
                                        <p:tgtEl>
                                          <p:spTgt spid="3">
                                            <p:txEl>
                                              <p:pRg st="7" end="7"/>
                                            </p:txEl>
                                          </p:spTgt>
                                        </p:tgtEl>
                                        <p:attrNameLst>
                                          <p:attrName>r</p:attrName>
                                        </p:attrNameLst>
                                      </p:cBhvr>
                                    </p:animRot>
                                    <p:animRot by="1500000">
                                      <p:cBhvr>
                                        <p:cTn id="52" dur="125" fill="hold">
                                          <p:stCondLst>
                                            <p:cond delay="375"/>
                                          </p:stCondLst>
                                        </p:cTn>
                                        <p:tgtEl>
                                          <p:spTgt spid="3">
                                            <p:txEl>
                                              <p:pRg st="7" end="7"/>
                                            </p:txEl>
                                          </p:spTgt>
                                        </p:tgtEl>
                                        <p:attrNameLst>
                                          <p:attrName>r</p:attrName>
                                        </p:attrNameLst>
                                      </p:cBhvr>
                                    </p:animRot>
                                  </p:childTnLst>
                                </p:cTn>
                              </p:par>
                              <p:par>
                                <p:cTn id="53" presetID="34" presetClass="emph" presetSubtype="0" fill="hold" nodeType="withEffect">
                                  <p:stCondLst>
                                    <p:cond delay="0"/>
                                  </p:stCondLst>
                                  <p:iterate type="lt">
                                    <p:tmPct val="10000"/>
                                  </p:iterate>
                                  <p:childTnLst>
                                    <p:animMotion origin="layout" path="M 0.0 0.0 L 0.0 -0.07213" pathEditMode="relative" ptsTypes="">
                                      <p:cBhvr>
                                        <p:cTn id="54" dur="250" accel="50000" decel="50000" autoRev="1" fill="hold">
                                          <p:stCondLst>
                                            <p:cond delay="0"/>
                                          </p:stCondLst>
                                        </p:cTn>
                                        <p:tgtEl>
                                          <p:spTgt spid="3">
                                            <p:txEl>
                                              <p:pRg st="8" end="8"/>
                                            </p:txEl>
                                          </p:spTgt>
                                        </p:tgtEl>
                                        <p:attrNameLst>
                                          <p:attrName>ppt_x</p:attrName>
                                          <p:attrName>ppt_y</p:attrName>
                                        </p:attrNameLst>
                                      </p:cBhvr>
                                    </p:animMotion>
                                    <p:animRot by="1500000">
                                      <p:cBhvr>
                                        <p:cTn id="55" dur="125" fill="hold">
                                          <p:stCondLst>
                                            <p:cond delay="0"/>
                                          </p:stCondLst>
                                        </p:cTn>
                                        <p:tgtEl>
                                          <p:spTgt spid="3">
                                            <p:txEl>
                                              <p:pRg st="8" end="8"/>
                                            </p:txEl>
                                          </p:spTgt>
                                        </p:tgtEl>
                                        <p:attrNameLst>
                                          <p:attrName>r</p:attrName>
                                        </p:attrNameLst>
                                      </p:cBhvr>
                                    </p:animRot>
                                    <p:animRot by="-1500000">
                                      <p:cBhvr>
                                        <p:cTn id="56" dur="125" fill="hold">
                                          <p:stCondLst>
                                            <p:cond delay="125"/>
                                          </p:stCondLst>
                                        </p:cTn>
                                        <p:tgtEl>
                                          <p:spTgt spid="3">
                                            <p:txEl>
                                              <p:pRg st="8" end="8"/>
                                            </p:txEl>
                                          </p:spTgt>
                                        </p:tgtEl>
                                        <p:attrNameLst>
                                          <p:attrName>r</p:attrName>
                                        </p:attrNameLst>
                                      </p:cBhvr>
                                    </p:animRot>
                                    <p:animRot by="-1500000">
                                      <p:cBhvr>
                                        <p:cTn id="57" dur="125" fill="hold">
                                          <p:stCondLst>
                                            <p:cond delay="250"/>
                                          </p:stCondLst>
                                        </p:cTn>
                                        <p:tgtEl>
                                          <p:spTgt spid="3">
                                            <p:txEl>
                                              <p:pRg st="8" end="8"/>
                                            </p:txEl>
                                          </p:spTgt>
                                        </p:tgtEl>
                                        <p:attrNameLst>
                                          <p:attrName>r</p:attrName>
                                        </p:attrNameLst>
                                      </p:cBhvr>
                                    </p:animRot>
                                    <p:animRot by="1500000">
                                      <p:cBhvr>
                                        <p:cTn id="58" dur="125" fill="hold">
                                          <p:stCondLst>
                                            <p:cond delay="375"/>
                                          </p:stCondLst>
                                        </p:cTn>
                                        <p:tgtEl>
                                          <p:spTgt spid="3">
                                            <p:txEl>
                                              <p:pRg st="8" end="8"/>
                                            </p:txEl>
                                          </p:spTgt>
                                        </p:tgtEl>
                                        <p:attrNameLst>
                                          <p:attrName>r</p:attrName>
                                        </p:attrNameLst>
                                      </p:cBhvr>
                                    </p:animRot>
                                  </p:childTnLst>
                                </p:cTn>
                              </p:par>
                              <p:par>
                                <p:cTn id="59" presetID="34" presetClass="emph" presetSubtype="0" fill="hold" nodeType="withEffect">
                                  <p:stCondLst>
                                    <p:cond delay="0"/>
                                  </p:stCondLst>
                                  <p:iterate type="lt">
                                    <p:tmPct val="10000"/>
                                  </p:iterate>
                                  <p:childTnLst>
                                    <p:animMotion origin="layout" path="M 0.0 0.0 L 0.0 -0.07213" pathEditMode="relative" ptsTypes="">
                                      <p:cBhvr>
                                        <p:cTn id="60" dur="250" accel="50000" decel="50000" autoRev="1" fill="hold">
                                          <p:stCondLst>
                                            <p:cond delay="0"/>
                                          </p:stCondLst>
                                        </p:cTn>
                                        <p:tgtEl>
                                          <p:spTgt spid="3">
                                            <p:txEl>
                                              <p:pRg st="9" end="9"/>
                                            </p:txEl>
                                          </p:spTgt>
                                        </p:tgtEl>
                                        <p:attrNameLst>
                                          <p:attrName>ppt_x</p:attrName>
                                          <p:attrName>ppt_y</p:attrName>
                                        </p:attrNameLst>
                                      </p:cBhvr>
                                    </p:animMotion>
                                    <p:animRot by="1500000">
                                      <p:cBhvr>
                                        <p:cTn id="61" dur="125" fill="hold">
                                          <p:stCondLst>
                                            <p:cond delay="0"/>
                                          </p:stCondLst>
                                        </p:cTn>
                                        <p:tgtEl>
                                          <p:spTgt spid="3">
                                            <p:txEl>
                                              <p:pRg st="9" end="9"/>
                                            </p:txEl>
                                          </p:spTgt>
                                        </p:tgtEl>
                                        <p:attrNameLst>
                                          <p:attrName>r</p:attrName>
                                        </p:attrNameLst>
                                      </p:cBhvr>
                                    </p:animRot>
                                    <p:animRot by="-1500000">
                                      <p:cBhvr>
                                        <p:cTn id="62" dur="125" fill="hold">
                                          <p:stCondLst>
                                            <p:cond delay="125"/>
                                          </p:stCondLst>
                                        </p:cTn>
                                        <p:tgtEl>
                                          <p:spTgt spid="3">
                                            <p:txEl>
                                              <p:pRg st="9" end="9"/>
                                            </p:txEl>
                                          </p:spTgt>
                                        </p:tgtEl>
                                        <p:attrNameLst>
                                          <p:attrName>r</p:attrName>
                                        </p:attrNameLst>
                                      </p:cBhvr>
                                    </p:animRot>
                                    <p:animRot by="-1500000">
                                      <p:cBhvr>
                                        <p:cTn id="63" dur="125" fill="hold">
                                          <p:stCondLst>
                                            <p:cond delay="250"/>
                                          </p:stCondLst>
                                        </p:cTn>
                                        <p:tgtEl>
                                          <p:spTgt spid="3">
                                            <p:txEl>
                                              <p:pRg st="9" end="9"/>
                                            </p:txEl>
                                          </p:spTgt>
                                        </p:tgtEl>
                                        <p:attrNameLst>
                                          <p:attrName>r</p:attrName>
                                        </p:attrNameLst>
                                      </p:cBhvr>
                                    </p:animRot>
                                    <p:animRot by="1500000">
                                      <p:cBhvr>
                                        <p:cTn id="64" dur="125" fill="hold">
                                          <p:stCondLst>
                                            <p:cond delay="375"/>
                                          </p:stCondLst>
                                        </p:cTn>
                                        <p:tgtEl>
                                          <p:spTgt spid="3">
                                            <p:txEl>
                                              <p:pRg st="9" end="9"/>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1900</Words>
  <Application>Microsoft Office PowerPoint</Application>
  <PresentationFormat>Προβολή στην οθόνη (4:3)</PresentationFormat>
  <Paragraphs>62</Paragraphs>
  <Slides>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8</vt:i4>
      </vt:variant>
    </vt:vector>
  </HeadingPairs>
  <TitlesOfParts>
    <vt:vector size="9" baseType="lpstr">
      <vt:lpstr>Θέμα του Office</vt:lpstr>
      <vt:lpstr>Θεσσαλονίκη (greek) thessaloniki (english)</vt:lpstr>
      <vt:lpstr>Λευκός Πύργος</vt:lpstr>
      <vt:lpstr>Πλατεία Αριστοτέλους</vt:lpstr>
      <vt:lpstr>Καμάρα</vt:lpstr>
      <vt:lpstr>Επταπύργιο</vt:lpstr>
      <vt:lpstr>Ροτόντα</vt:lpstr>
      <vt:lpstr>Μπουγάτσα θεσσαλονίκης</vt:lpstr>
      <vt:lpstr>Αγγλο - Ελληνικό Λεξικό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Λευκός Πύργος</dc:title>
  <dc:creator>sxoleio</dc:creator>
  <cp:lastModifiedBy>sxoleio</cp:lastModifiedBy>
  <cp:revision>16</cp:revision>
  <dcterms:created xsi:type="dcterms:W3CDTF">2012-05-08T07:07:49Z</dcterms:created>
  <dcterms:modified xsi:type="dcterms:W3CDTF">2012-05-29T07:11:25Z</dcterms:modified>
</cp:coreProperties>
</file>