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DAB8C913-2150-403E-B6A1-64C8B630AC51}" type="datetimeFigureOut">
              <a:rPr lang="el-GR" smtClean="0"/>
              <a:t>29/5/2012</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6C40D7E0-1E13-441A-9787-6A3B05696E6B}" type="slidenum">
              <a:rPr lang="el-GR" smtClean="0"/>
              <a:t>‹#›</a:t>
            </a:fld>
            <a:endParaRPr lang="el-GR"/>
          </a:p>
        </p:txBody>
      </p:sp>
    </p:spTree>
    <p:extLst>
      <p:ext uri="{BB962C8B-B14F-4D97-AF65-F5344CB8AC3E}">
        <p14:creationId xmlns:p14="http://schemas.microsoft.com/office/powerpoint/2010/main" val="2515983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DAB8C913-2150-403E-B6A1-64C8B630AC51}" type="datetimeFigureOut">
              <a:rPr lang="el-GR" smtClean="0"/>
              <a:t>29/5/2012</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6C40D7E0-1E13-441A-9787-6A3B05696E6B}" type="slidenum">
              <a:rPr lang="el-GR" smtClean="0"/>
              <a:t>‹#›</a:t>
            </a:fld>
            <a:endParaRPr lang="el-GR"/>
          </a:p>
        </p:txBody>
      </p:sp>
    </p:spTree>
    <p:extLst>
      <p:ext uri="{BB962C8B-B14F-4D97-AF65-F5344CB8AC3E}">
        <p14:creationId xmlns:p14="http://schemas.microsoft.com/office/powerpoint/2010/main" val="28828490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DAB8C913-2150-403E-B6A1-64C8B630AC51}" type="datetimeFigureOut">
              <a:rPr lang="el-GR" smtClean="0"/>
              <a:t>29/5/2012</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6C40D7E0-1E13-441A-9787-6A3B05696E6B}" type="slidenum">
              <a:rPr lang="el-GR" smtClean="0"/>
              <a:t>‹#›</a:t>
            </a:fld>
            <a:endParaRPr lang="el-GR"/>
          </a:p>
        </p:txBody>
      </p:sp>
    </p:spTree>
    <p:extLst>
      <p:ext uri="{BB962C8B-B14F-4D97-AF65-F5344CB8AC3E}">
        <p14:creationId xmlns:p14="http://schemas.microsoft.com/office/powerpoint/2010/main" val="39678743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DAB8C913-2150-403E-B6A1-64C8B630AC51}" type="datetimeFigureOut">
              <a:rPr lang="el-GR" smtClean="0"/>
              <a:t>29/5/2012</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6C40D7E0-1E13-441A-9787-6A3B05696E6B}" type="slidenum">
              <a:rPr lang="el-GR" smtClean="0"/>
              <a:t>‹#›</a:t>
            </a:fld>
            <a:endParaRPr lang="el-GR"/>
          </a:p>
        </p:txBody>
      </p:sp>
    </p:spTree>
    <p:extLst>
      <p:ext uri="{BB962C8B-B14F-4D97-AF65-F5344CB8AC3E}">
        <p14:creationId xmlns:p14="http://schemas.microsoft.com/office/powerpoint/2010/main" val="13845914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DAB8C913-2150-403E-B6A1-64C8B630AC51}" type="datetimeFigureOut">
              <a:rPr lang="el-GR" smtClean="0"/>
              <a:t>29/5/2012</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6C40D7E0-1E13-441A-9787-6A3B05696E6B}" type="slidenum">
              <a:rPr lang="el-GR" smtClean="0"/>
              <a:t>‹#›</a:t>
            </a:fld>
            <a:endParaRPr lang="el-GR"/>
          </a:p>
        </p:txBody>
      </p:sp>
    </p:spTree>
    <p:extLst>
      <p:ext uri="{BB962C8B-B14F-4D97-AF65-F5344CB8AC3E}">
        <p14:creationId xmlns:p14="http://schemas.microsoft.com/office/powerpoint/2010/main" val="20464105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DAB8C913-2150-403E-B6A1-64C8B630AC51}" type="datetimeFigureOut">
              <a:rPr lang="el-GR" smtClean="0"/>
              <a:t>29/5/2012</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6C40D7E0-1E13-441A-9787-6A3B05696E6B}" type="slidenum">
              <a:rPr lang="el-GR" smtClean="0"/>
              <a:t>‹#›</a:t>
            </a:fld>
            <a:endParaRPr lang="el-GR"/>
          </a:p>
        </p:txBody>
      </p:sp>
    </p:spTree>
    <p:extLst>
      <p:ext uri="{BB962C8B-B14F-4D97-AF65-F5344CB8AC3E}">
        <p14:creationId xmlns:p14="http://schemas.microsoft.com/office/powerpoint/2010/main" val="37029365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DAB8C913-2150-403E-B6A1-64C8B630AC51}" type="datetimeFigureOut">
              <a:rPr lang="el-GR" smtClean="0"/>
              <a:t>29/5/2012</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6C40D7E0-1E13-441A-9787-6A3B05696E6B}" type="slidenum">
              <a:rPr lang="el-GR" smtClean="0"/>
              <a:t>‹#›</a:t>
            </a:fld>
            <a:endParaRPr lang="el-GR"/>
          </a:p>
        </p:txBody>
      </p:sp>
    </p:spTree>
    <p:extLst>
      <p:ext uri="{BB962C8B-B14F-4D97-AF65-F5344CB8AC3E}">
        <p14:creationId xmlns:p14="http://schemas.microsoft.com/office/powerpoint/2010/main" val="26202611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DAB8C913-2150-403E-B6A1-64C8B630AC51}" type="datetimeFigureOut">
              <a:rPr lang="el-GR" smtClean="0"/>
              <a:t>29/5/2012</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6C40D7E0-1E13-441A-9787-6A3B05696E6B}" type="slidenum">
              <a:rPr lang="el-GR" smtClean="0"/>
              <a:t>‹#›</a:t>
            </a:fld>
            <a:endParaRPr lang="el-GR"/>
          </a:p>
        </p:txBody>
      </p:sp>
    </p:spTree>
    <p:extLst>
      <p:ext uri="{BB962C8B-B14F-4D97-AF65-F5344CB8AC3E}">
        <p14:creationId xmlns:p14="http://schemas.microsoft.com/office/powerpoint/2010/main" val="1070609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DAB8C913-2150-403E-B6A1-64C8B630AC51}" type="datetimeFigureOut">
              <a:rPr lang="el-GR" smtClean="0"/>
              <a:t>29/5/2012</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6C40D7E0-1E13-441A-9787-6A3B05696E6B}" type="slidenum">
              <a:rPr lang="el-GR" smtClean="0"/>
              <a:t>‹#›</a:t>
            </a:fld>
            <a:endParaRPr lang="el-GR"/>
          </a:p>
        </p:txBody>
      </p:sp>
    </p:spTree>
    <p:extLst>
      <p:ext uri="{BB962C8B-B14F-4D97-AF65-F5344CB8AC3E}">
        <p14:creationId xmlns:p14="http://schemas.microsoft.com/office/powerpoint/2010/main" val="4478228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DAB8C913-2150-403E-B6A1-64C8B630AC51}" type="datetimeFigureOut">
              <a:rPr lang="el-GR" smtClean="0"/>
              <a:t>29/5/2012</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6C40D7E0-1E13-441A-9787-6A3B05696E6B}" type="slidenum">
              <a:rPr lang="el-GR" smtClean="0"/>
              <a:t>‹#›</a:t>
            </a:fld>
            <a:endParaRPr lang="el-GR"/>
          </a:p>
        </p:txBody>
      </p:sp>
    </p:spTree>
    <p:extLst>
      <p:ext uri="{BB962C8B-B14F-4D97-AF65-F5344CB8AC3E}">
        <p14:creationId xmlns:p14="http://schemas.microsoft.com/office/powerpoint/2010/main" val="14173090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DAB8C913-2150-403E-B6A1-64C8B630AC51}" type="datetimeFigureOut">
              <a:rPr lang="el-GR" smtClean="0"/>
              <a:t>29/5/2012</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6C40D7E0-1E13-441A-9787-6A3B05696E6B}" type="slidenum">
              <a:rPr lang="el-GR" smtClean="0"/>
              <a:t>‹#›</a:t>
            </a:fld>
            <a:endParaRPr lang="el-GR"/>
          </a:p>
        </p:txBody>
      </p:sp>
    </p:spTree>
    <p:extLst>
      <p:ext uri="{BB962C8B-B14F-4D97-AF65-F5344CB8AC3E}">
        <p14:creationId xmlns:p14="http://schemas.microsoft.com/office/powerpoint/2010/main" val="22576455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B8C913-2150-403E-B6A1-64C8B630AC51}" type="datetimeFigureOut">
              <a:rPr lang="el-GR" smtClean="0"/>
              <a:t>29/5/2012</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40D7E0-1E13-441A-9787-6A3B05696E6B}" type="slidenum">
              <a:rPr lang="el-GR" smtClean="0"/>
              <a:t>‹#›</a:t>
            </a:fld>
            <a:endParaRPr lang="el-GR"/>
          </a:p>
        </p:txBody>
      </p:sp>
    </p:spTree>
    <p:extLst>
      <p:ext uri="{BB962C8B-B14F-4D97-AF65-F5344CB8AC3E}">
        <p14:creationId xmlns:p14="http://schemas.microsoft.com/office/powerpoint/2010/main" val="2468792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038" y="15489"/>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Τίτλος 1"/>
          <p:cNvSpPr>
            <a:spLocks noGrp="1"/>
          </p:cNvSpPr>
          <p:nvPr>
            <p:ph type="ctrTitle"/>
          </p:nvPr>
        </p:nvSpPr>
        <p:spPr>
          <a:xfrm>
            <a:off x="1403648" y="620688"/>
            <a:ext cx="7272808" cy="1152128"/>
          </a:xfrm>
        </p:spPr>
        <p:txBody>
          <a:bodyPr/>
          <a:lstStyle/>
          <a:p>
            <a:r>
              <a:rPr lang="el-GR"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ΘΕΣΣΑΛΟΝΙΚΗ-</a:t>
            </a:r>
            <a:r>
              <a:rPr lang="en-US"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THESSALONIKI</a:t>
            </a:r>
            <a:endParaRPr lang="el-GR"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3" name="Υπότιτλος 2"/>
          <p:cNvSpPr>
            <a:spLocks noGrp="1"/>
          </p:cNvSpPr>
          <p:nvPr>
            <p:ph type="subTitle" idx="1"/>
          </p:nvPr>
        </p:nvSpPr>
        <p:spPr>
          <a:xfrm>
            <a:off x="611560" y="2780928"/>
            <a:ext cx="3672408" cy="2952328"/>
          </a:xfrm>
        </p:spPr>
        <p:txBody>
          <a:bodyPr>
            <a:normAutofit/>
          </a:bodyPr>
          <a:lstStyle/>
          <a:p>
            <a:r>
              <a:rPr lang="el-GR" sz="1800" dirty="0" smtClean="0">
                <a:solidFill>
                  <a:srgbClr val="FFFF00"/>
                </a:solidFill>
              </a:rPr>
              <a:t>Η Θεσσαλονίκη είναι μία μεγάλη πόλη και  έχει πολλά αξιοθέατα. Κάποια από αυτά είναι ο Λευκός  Πύργος, τα Κάστρα και  η Πλατεία Αριστοτέλους. η πόλη της Ελλάδας.  Έχει πληθυσμό 1.104.460. </a:t>
            </a:r>
            <a:endParaRPr lang="el-GR" sz="1800" dirty="0">
              <a:solidFill>
                <a:srgbClr val="FFFF00"/>
              </a:solidFill>
            </a:endParaRPr>
          </a:p>
        </p:txBody>
      </p:sp>
      <p:sp>
        <p:nvSpPr>
          <p:cNvPr id="8" name="TextBox 7"/>
          <p:cNvSpPr txBox="1"/>
          <p:nvPr/>
        </p:nvSpPr>
        <p:spPr>
          <a:xfrm>
            <a:off x="5557161" y="2708920"/>
            <a:ext cx="2952328" cy="1754326"/>
          </a:xfrm>
          <a:prstGeom prst="rect">
            <a:avLst/>
          </a:prstGeom>
          <a:noFill/>
        </p:spPr>
        <p:txBody>
          <a:bodyPr wrap="square" rtlCol="0">
            <a:spAutoFit/>
          </a:bodyPr>
          <a:lstStyle/>
          <a:p>
            <a:r>
              <a:rPr lang="en-US" dirty="0" smtClean="0">
                <a:solidFill>
                  <a:srgbClr val="FFFF00"/>
                </a:solidFill>
                <a:effectLst/>
              </a:rPr>
              <a:t>Thessaloniki is a major city of Greece. It has a population of 1,104,460 and has many attractions. One of them is the White Tower, the Castle Square and Aristotle</a:t>
            </a:r>
            <a:r>
              <a:rPr lang="el-GR" dirty="0" smtClean="0">
                <a:solidFill>
                  <a:srgbClr val="FFFF00"/>
                </a:solidFill>
                <a:effectLst/>
              </a:rPr>
              <a:t>.</a:t>
            </a:r>
            <a:endParaRPr lang="el-GR" dirty="0">
              <a:solidFill>
                <a:srgbClr val="FFFF00"/>
              </a:solidFill>
            </a:endParaRPr>
          </a:p>
        </p:txBody>
      </p:sp>
      <p:sp>
        <p:nvSpPr>
          <p:cNvPr id="4" name="TextBox 3"/>
          <p:cNvSpPr txBox="1"/>
          <p:nvPr/>
        </p:nvSpPr>
        <p:spPr>
          <a:xfrm>
            <a:off x="6372200" y="5624373"/>
            <a:ext cx="2592288" cy="646331"/>
          </a:xfrm>
          <a:prstGeom prst="rect">
            <a:avLst/>
          </a:prstGeom>
          <a:noFill/>
        </p:spPr>
        <p:txBody>
          <a:bodyPr wrap="square" rtlCol="0">
            <a:spAutoFit/>
          </a:bodyPr>
          <a:lstStyle/>
          <a:p>
            <a:r>
              <a:rPr lang="en-US" b="1" i="1" dirty="0" smtClean="0">
                <a:solidFill>
                  <a:srgbClr val="FFFF00"/>
                </a:solidFill>
              </a:rPr>
              <a:t>IFIGENIA – IRENE ENGLISH</a:t>
            </a:r>
            <a:endParaRPr lang="el-GR" b="1" i="1" dirty="0">
              <a:solidFill>
                <a:srgbClr val="FFFF00"/>
              </a:solidFill>
            </a:endParaRPr>
          </a:p>
        </p:txBody>
      </p:sp>
    </p:spTree>
    <p:extLst>
      <p:ext uri="{BB962C8B-B14F-4D97-AF65-F5344CB8AC3E}">
        <p14:creationId xmlns:p14="http://schemas.microsoft.com/office/powerpoint/2010/main" val="2461389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 calcmode="lin" valueType="num">
                                      <p:cBhvr additive="base">
                                        <p:cTn id="25"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8">
                                            <p:txEl>
                                              <p:pRg st="0" end="0"/>
                                            </p:txEl>
                                          </p:spTgt>
                                        </p:tgtEl>
                                        <p:attrNameLst>
                                          <p:attrName>style.visibility</p:attrName>
                                        </p:attrNameLst>
                                      </p:cBhvr>
                                      <p:to>
                                        <p:strVal val="visible"/>
                                      </p:to>
                                    </p:set>
                                    <p:anim calcmode="lin" valueType="num">
                                      <p:cBhvr additive="base">
                                        <p:cTn id="31"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4412"/>
            <a:ext cx="9149892" cy="6853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Τίτλος 1"/>
          <p:cNvSpPr>
            <a:spLocks noGrp="1"/>
          </p:cNvSpPr>
          <p:nvPr>
            <p:ph type="title"/>
          </p:nvPr>
        </p:nvSpPr>
        <p:spPr>
          <a:xfrm>
            <a:off x="395536" y="260648"/>
            <a:ext cx="8229600" cy="1143000"/>
          </a:xfrm>
        </p:spPr>
        <p:style>
          <a:lnRef idx="0">
            <a:scrgbClr r="0" g="0" b="0"/>
          </a:lnRef>
          <a:fillRef idx="1003">
            <a:schemeClr val="lt2"/>
          </a:fillRef>
          <a:effectRef idx="0">
            <a:scrgbClr r="0" g="0" b="0"/>
          </a:effectRef>
          <a:fontRef idx="major"/>
        </p:style>
        <p:txBody>
          <a:bodyPr/>
          <a:lstStyle/>
          <a:p>
            <a:r>
              <a:rPr lang="el-GR" dirty="0" smtClean="0"/>
              <a:t>ΛΕΥΚΟΣ ΠΥΡΓΟΣ- </a:t>
            </a:r>
            <a:r>
              <a:rPr lang="en-US" dirty="0" smtClean="0"/>
              <a:t>WHITE TOWER</a:t>
            </a:r>
            <a:endParaRPr lang="el-GR" dirty="0"/>
          </a:p>
        </p:txBody>
      </p:sp>
      <p:sp>
        <p:nvSpPr>
          <p:cNvPr id="3" name="Θέση περιεχομένου 2"/>
          <p:cNvSpPr>
            <a:spLocks noGrp="1"/>
          </p:cNvSpPr>
          <p:nvPr>
            <p:ph idx="1"/>
          </p:nvPr>
        </p:nvSpPr>
        <p:spPr>
          <a:xfrm>
            <a:off x="611560" y="1700808"/>
            <a:ext cx="3754760" cy="3629000"/>
          </a:xfrm>
        </p:spPr>
        <p:txBody>
          <a:bodyPr>
            <a:normAutofit fontScale="92500" lnSpcReduction="20000"/>
          </a:bodyPr>
          <a:lstStyle/>
          <a:p>
            <a:pPr marL="0" indent="0">
              <a:buNone/>
            </a:pPr>
            <a:r>
              <a:rPr lang="el-GR" sz="2400" dirty="0">
                <a:solidFill>
                  <a:schemeClr val="bg1"/>
                </a:solidFill>
              </a:rPr>
              <a:t>Ο Λευκός Πύργος της Θεσσαλονίκης είναι ένας οχυρωματικός πύργος του 15ου αιώνα, ο οποίος χρησιμοποιήθηκε στη συνέχεια ως κατάλυμα φρουράς Γενιτσάρων και ως φυλακή θανατοποινιτών. Είναι ένα από πιο γνωστά κτίσματα-σύμβολα πόλεων στην Ελλάδα. Έχει 6 ορόφους, 34 μέτρα ύψος και 70 μέτρα περίμετρο.</a:t>
            </a:r>
          </a:p>
        </p:txBody>
      </p:sp>
      <p:sp>
        <p:nvSpPr>
          <p:cNvPr id="6" name="TextBox 5"/>
          <p:cNvSpPr txBox="1"/>
          <p:nvPr/>
        </p:nvSpPr>
        <p:spPr>
          <a:xfrm>
            <a:off x="4860032" y="1628800"/>
            <a:ext cx="2736304" cy="3139321"/>
          </a:xfrm>
          <a:prstGeom prst="rect">
            <a:avLst/>
          </a:prstGeom>
          <a:noFill/>
        </p:spPr>
        <p:txBody>
          <a:bodyPr wrap="square" rtlCol="0">
            <a:spAutoFit/>
          </a:bodyPr>
          <a:lstStyle/>
          <a:p>
            <a:r>
              <a:rPr lang="en-US" dirty="0">
                <a:solidFill>
                  <a:schemeClr val="bg1"/>
                </a:solidFill>
              </a:rPr>
              <a:t>The White Tower of Thessaloniki is a fortified 15th century tower, which was subsequently used as a hotel guard Janissaries as a prison death row. It is one of the most famous buildings, symbols of cities in Greece. It has 6 floors, 34 meters high and 70 feet around.</a:t>
            </a:r>
            <a:endParaRPr lang="el-GR" dirty="0">
              <a:solidFill>
                <a:schemeClr val="bg1"/>
              </a:solidFill>
            </a:endParaRPr>
          </a:p>
        </p:txBody>
      </p:sp>
      <p:sp>
        <p:nvSpPr>
          <p:cNvPr id="7" name="AutoShape 2" descr="data:image/jpeg;base64,/9j/4AAQSkZJRgABAQAAAQABAAD/2wCEAAkGBhQSERUUExQWFRUWGBgYGBcYGBcYGBweHBgYFxgYFxgcHyYeGhojHhwaHy8gJCcpLCwsFx4xNTAqNSYrLCkBCQoKDgwOGg8PGi0kHyQpLCwsKiwsLCksLCwsKSkpLCksLCwsKSwsLCkpKSwsLCwsLCwsLCwsLCksLCwsLCwsLP/AABEIAMIBAwMBIgACEQEDEQH/xAAbAAABBQEBAAAAAAAAAAAAAAAFAQIDBAYAB//EAEQQAAIBAwMCBAQDBQUFBwUAAAECEQADIQQSMQVBBiJRYRNxgZEyobEjQsHR8BRScuHxBzOCkrIVFkNic6LCJFNjs9L/xAAaAQACAwEBAAAAAAAAAAAAAAACAwABBAUG/8QAKhEAAgICAQQBAwQDAQAAAAAAAAECEQMhEgQTMUFRMmGhFCKBkXHh8CP/2gAMAwEAAhEDEQA/ACoWlAp22l216E4ogFLFOC0oWoQaBTgtKFpwFUWIBSgUoWlAqizgK6KcBSgVRBsUoFOiuioQ6K6KUClAqEEApaWKWKosSKSnGkioQjvXQqlmMAZJoPqOvY8oAAuBCT6ck+1N8UkkW0U5LHyzzjGKydi61xrg7qCxnHeMe9c/qeolGXGJu6fBGUeUjQXusz8dS5JYxbI4gHsRxVa1rjvtN5/JMifxfnn60H0ltmDMfLHvk0+0WIYlsgVj782a+1FB3Qax4A3NJYnPpBxRTR9RuCN4mQScQR5gAPTg1lbTn4bMWhhED1Jol0/q10KC0HzBdp4jn74qLNNbTI8UHpo2ArqE2et/hBtkErJgjAnb35q9pOpW7n4W+4I+0811oZoS1ezlyxSj60WaUClApQKcKEAriKdFdFQgyKQinkU0ioQbFLXT/Wa6oQoBacFp+2lijAGbacBTgKUCqLGRTop0VwFQggFLFLtp0VRBoFLFNu3NsYkEgH2kxJ9qpavXNFt7cG2ZLH2gwfcT/D3oJSSDUWy/S1kOr9T+Bq1um6ShQg2xBMAFiPKefQn+FN6F4i337jXH2JDMm4jK7sKRyDA+cUl54qXEYsLas2UUsVX6drhdViOzFfsBmrYFPTTVoU1WhAtLFOiuqEKus1S213MYH5n5Vl+p9ee5bOxvh+eBH4ivz/lU3jRyHtSfLn7kxP6Vj71wsOOQnHYznPeud1OaSlxR0Onwx48mGdb1dSwuzBtqFM8zJ+vehf8AaALjATJXcSMSD5oz7U27YEtiAxDFfWP86VEUnPesLd7NiVaINVr91tSogzlZnA4P1pyawkmQCvK4zMevzqe3ZGDGamW2on19aohT/t7Mi4XcHzjsIj5cmrg6kVd4RSAJtz68ZzmpLNhSDj2yI/OpU04nj6f51CE2m8QftAXtYNrdjBxkgT2P8aMdJ1Nh/hqDtI23IaCPOSoTd6zQ7T9K+JtIBgiOOB6x6VZHhgjzIRMiPXygkY+cVTLNToC22GzEZ5nAM1Zihnh663wirc222fQARH9d6s9T6olhN1wwCYHufSuzinWNOTORlj/6NItUhNArXjKwxjzT6ERRDSdbs3G2I4LelXHqMctKQDxyXouZrttPimai5tVmiYBMSB+ZwKeALFdWGu+PrwYgWlGeGJn6waSsb67EnVmj9NkNfFKBTwtLtreZRgWlinxS7aohV1GnLcOyfKD+Rp4tN/f/APaP4RFT7aWKqi7ZAGIIDRnEjH3FTRVTq10pbkRuB8s8TBiar9K8Q27yIZCs2NpI/Ft3EDOfT6UDnFOmEotq0EbluQRxI9J/KsZ4l6CwsLbS637OCNwAWCSqy3YiSPcVqNP1pHvXLXBtqrEnHJIjP0+c1Z1+hW9bKNwYP1GR+dBkjHIqCjJwdnmnUPhaSyMLf1BIJJDEKPxSZwZJAj2FV7906grctWQgt8gDE7uCAPlP5Vd670izpWZDaNwldyb5AmRlWBG4cyvOam6GTqGshE2uDLMJhV3TvAPBMbQfauY1vhL+jcnrkjR+CtNdC3XuyN7kgEGfc57duMxWmiodChCAM+8jG7ufn7+tWIrq448YpGGb5SsbXRTopYowDKeN9HuW20YBIP6iayjJEDv6D+uK33iwH+zGOdy/rWDujzT3gL7QCTXK6pfvs6XTO4ETp3j513xMmKne2CA0H39JqVVGzcBnFZTUQgEAz9Kks2j2HPrU4WcH1PtSp+VUQo9S0pe01suBujj2M/wov0yxEACTt9fQc/5VD8PFEdHAPE4xBjt+tRkQT6feORwf671eV9pEn5nIj60K06xiIbnPP0oJ4x8UIifCDEupB8pxxSmE3QV8VdTK2d1i4og+baw3T7j6VgOp+J71yFLFgs4OR849aEX9azksdxdzkn59hUCsVmSRzP6RitDbklZl47LqdUeOcj75q90vqjIQVJL+smRQW0SZ4UGls6hkOG70pxXourPcF68tvRrqLnAUTGc8Rjisl1f/AGmI1uFtBg24EMTiPwzHPrFAk6g+62t2/FmVZk2sywMnyxB+XvQy7qFuswgBRJRbaBWbOC0Lkxj04iti6icoKmJjhinsR71hiW+HcE9lYkfT2rqM6bwxe2j9g49g0+/90/rXVOzN7r8F9xHqwWlC08LSha65zhm2l20/bS7ahCPbS7ak2122oQp6zT7tgP8AfU/aa868W9FazcmzaeGI24LBYkyu0eXtzmvTL4/D/jFOv2SyMoJEgiRzms+XGsiaY7HNwpo826bYvWLO++3+9Vi/xIaFU+u7du804BiRWi8L9aN1/g/AuIFXcHJ9/wB48ST/AFiaH9Q8J3rdkhAb5MfEVmndG3Kj1yQTzAq14fvHRWWuahm/aeYrkgNOQByrRB29+1JjHjJeqGt8kxP9oHSt9kMXMghba7dzMzEeVciJA9DWf8O6c2SLi7SSm5XZ2x5SGRlGAZyCcY96JavxodRdi1bXbb8yl8EkEjcO4xjE8ms90jWsu4m4bQPl3CGEgkxt5AjjESBWXPOLmpRG4oyUaZqtDZ/sdj4gbZcYjyXmBLE5hSMAGZ4Bwc1r+npd+GvxipuRnaIA9vf51lber02rtWmunNlwpuAY/CAO0eYkYjkVstPaCIFGQoj7dvnWzF8+q/7Rnn8C7aXZUWl16XCwRgSsbh3BImCPX1HarYWtCkn4EtNAPxRb/wDpz/iX9awbpk/et74yuBdKxJA8yc/4hivObmslmNuTgSGgdvMcHieBXM6trkdDpvpLVqdoBxU+m1AK5M0LOobgQB60lu2SYn0PHrWU1hM3RJ+ZqO5rIFUvgftAMxE+/enXtGYJU/IHvz+fFUQmW+vr8ooro7sbeZHbAoCde1sopJ80jgcDntRM68yCrN75B/hUIEejXWtpdfUMSN7OrSTg5AzxWB69fS5dZrYVQTgCZI9T2rZdQLizcYndbAgqQkknA2iOa89s3drGQBzj3zH2NDWwZCPqSIJO4D908fKqYuSIjir+idWdjdUsCDMcjPM9qJ6DRWHOwEqp5c8r9O4ou5Tpi2Ar6MpAIA7VZ6Y2eAfmB+pqz1XotwvFuWtjC7iu4zyY9zXWOk342RtHOf5/wq8k4emV6HdRvDG+JxtIGP8AMVpfAWjdrw2tb22ypfkkifLEZ2gwYx2k1mdRZuAhG2viRj6Gtn4Q6nptLs3Am7cBV4gAAkdqvA0pJvwDk+mkekvpFJkqCflSU4XSMbS3uCM0ldu0c+hAtKFoV0zxFbuGJHz9fajKkHjNDDLGa0ypQcfIwLXbal21Dql8sgxGZ/n7UblSKSOJyB60/bQPX9SEHfhkggg8jmfQg1f0fVldZkE52gd/b50hdRG6YfbdWDPGrIunBa6bRDqUaSPMMgE+n+vagl//AGlqDbKJvQrLebzBhiDE4/yrWdb0fx7Pw8Dc6CSquB5hPlOD9a82TwxqzdZLVprSB3X4sAM0SJaIwYwAABiPdWZyu4jsajVSN1qfGNm1bV7quhYBtpA3BSYnmD2wJInisT4k8WDVKNumIYHNyZIUGCvAk8YzzUXiO0xRHDXCyMyfDugsQywu5CctuJjIxBqrY6O3wkN+28LDAqdu0M8ZB4M5/qaXly5H+0ZCEVscdS+xNsFSq2w4DBu5jaMYOc+k1aHQdtxFu2RcSULOhbd5vNCicgiCRGDFak+FUVdOtsHNx3O6CxGwyr5gzxPv3q54S6Yblk3HY7i8qRwI2gY74WM0EcDTphPKmizpPDaoqqsKCxdkAAU91Edox9veqOv6s3w9RJDLbAACiGyxG8qciMDmMH1itQJ3EAcdzwJz9TEVD1LSILN07QSUIJI5GTB9vatkoqtGZPewZ4Z6TBa6U2tcCtIYkHcJyDw47nvNGeqpdSyWtWzcfsoIn8yO/vVu2uBGKlS4RwaFJqNRLtN2zyDxL1C+bYtahSdxW4jMVJGYYALyu4xn0ihOotGVJOOCT3PpHr/KvQ/GPhS0LVy/5w+5TJaRG4ArB4XJxxNYLUAi4Tt3ZnMKCIxx6/wrmZ1JPezfiaa0VmeAJgZiprTGftVO3aG0F9o/aMAxktwIETEd5q5p8+v2OaBOxqLSzz3+xqVqgg+oqRmwM/lULIdXYwD6fLHyqxotP5ZEkniP6zSalRtMmcGOZ4oV4e1Hw7B3h1KknMjGIxzV+ijS6rqAsWHdxII2jGM4FeX3GnIEA0V6x1h72GJImQAfKPURzUTdRBthSqk8zEcCPqaHa9C5OyrptTtXaSdpMkD86m0+sC4QEscT6+mPWqBJJgCmLKnjNFxsE0Caw2lBKy3ImZGe9WNL1prp2kCTwRiMc1nPiE8k4+tWNHqGXI4nv3pUsSr7lhi+6sVU/u5x2+UZknt71CLfmSQwUkT9+B3/AKNVTfBgrKQRGfvke9XF1PkYk57c+oyD70KTjRdKtHvfT+no1pDbuMEKjaAYEcYByK6vEtN4svKgAvOoAgAEwPypK2fq5/AnsILaRCjBp4jg/X71rejde2Elv92FJ5z659TWH0WhuPkYVpOScenf2orY0mRJPEYYZ+nesOOcoStMKSTVM3mp6zbZAymVnacHk/3h6fpQ0+JSr7ZVrZ7mTt7FWI+1ANaz2bCmF2kgrMz7kEdvWeDQW91e26SD5gDK5Aknn0g963SzzuxKxoM+Juv2zbtgdmIDAypWMR6jgyc5oYPEXwxKGCTAHcD1HvnvWW6hqt0BfwqOw8qk9v0/zqazp2KOpKtgOGGe4ACN6f1FJlJyfJjIxSR6N0jqoKlt0AMvmMkxumR2HzNabQ9SW43lcN82n9B+VeYaJtiqjMSwO4LzMdh7cR9a3Pg3XozEAC0DkAAeb5ueT8qbhzU+LFziabVaBLgh1ByD8iMgj0M0xtMCvw29DBPf6+vqP6DNT1qzZH7S6oaeJzJyBtGeKv7VdfUHNdHmmIpmQ1HUWS/H7ttGCrA/3jq8D6wPvRnw9cUadFX8SgAr7kbo+x5rJ9U6nbtX2DQQ2rtxJ821FKlj3K7twnmRWr8K3lY3p5DJxz/ukJH0NI7lSHcLiFrVqB78k+9V+rj9hd/wN+lEGZJiYPoY/SqXWF/YXf8AA36U7mmK40WEGB8qa19Qdu4buyyJ+3NS2xgfIV574t0L2LtzWO1xwjIqfhA2sIKrEkQYO48kHFDKdKwlG3RN4y61cIe2Y+EynCoWO4PADPMD8J7R2rz6/wBQM7RzwZ/EDzA/lV3rXXL1y64a44EHDHAByBAgH1g/WYoLprkXVmTkEQJkmAYyfT865+WXJm3GuKLKjlSh3EjzEHBEZg+3pHNXNO7cmflj8o7VXVSWYoAQMt5hnsQJ5b5d6IWknnH8KSqGoW2D9Pzp1xj/AKcU4XYGYpVuxH6ZoghboMAx3FdpVJnyyM4Ix8veoNV1RFK2zy0nj+vepbNwGYMH+u1WyjJdY0b2nMgAEkiIgj2obfv7vb2rbeJtIbtpTbhiMYEtn9BIrF3dKQ21hBHI7/WrixckO0hCmWAYehppySQAPalupVnTWAMmSO4HPzqPWwSDTLBj7/Lv8vnVu9pgLhH4FIJWTu47SByadqrOwweYlSKqfFJZT3x2x9P5USt79ELGoAdAolSDJBgiY5GJHypulJ3bYkEehNVjrGmW9T7etX7/AJD5SYI/ejcOJFSabKLtroJgZP8Ay11RWNUQogkfUUlZ7n8kLF/xIZPnxyABz35+9W7XV2MkBu3fH0+tY9iZqazqSO54/wBKY8aKo3mn13xU2XCWQ+piJwT7GKz/AFCyqXGtJbDFc/iaSImSZHal6Nq2MAgycGBiI5JFXtfbDXcICdu38bAuWAAJjsOY+9DGLTBAd+4y2toO1X80ZMjGAe/A+1TaS6bY2lckCFn649Jq3relMiK24bUbCyTBOZP5cUR0nS0t3LV29dt3bdy4oY7iWUA+YkdscZ7UfH0Gvk7ofTWLqz7rWfxmNse0jmI71oemsFDXBc23EBKKpLSeyz79/asv4p6vt1DWUO20sBNpMCYJInjNRaTqGcNyTznj8u3pQ8adg1Yl1NQ10Pc3DcyySdxkH7gdvtWz6T4ov2bdxUCu28hd5wvMYGSI/QCstd6l57DQSWaDB9wPrminhzqVu3dvhzA3gL+yNzHOT254oo8rsnFPyCPEDMdUrM4JZC+JjlzOc8/WtF1C+ypfNt9rLeTIaD5rZlcfIYoR4gKnV2tsQbBzEZm6f0g1a6kzMNaqtBFyxBH0H/yiauV0FQGua51cu7syk4YE49jIkfatd0jxm40z2nm5vJAZiTAYQFB9j+tZgae0bex7rMwgyMhTxgjke9T6S18EBd27cefr2/kaTGcou0DxTPVeidftOdhAS4S0gQAYIUEnuxqC9o/iXL9oagn4tsiGdSyNBU7EAHbJnNeZ9Q12284lh5m5xmSRFD/C3UXW/vLMNsny8j5VoWeVbIsSYvWemXUvLZvMSo8qypWRnKg8jkz71VOlClVXJnAEltwJkxwARFaPxF4pXVPZQKW+GWYnJOVj8UyB7UK0lwBwwEMWABPI3E8kd8D70ucr8BpV5CDlLawwAgyYyck8+lJb1itwMHv/ABrLjVs5IJJJxHb+pzPvRXpmkcwWG1TwCY/I5j3rN22t2FyLlzUQcmfnXJqEAkmST6cf503UdP8A9Rmqd7TupkAQI/r2pr2hjetF5zacgkSQYHP8Kt6S4Jx+f+lA9PIbkkfl8qvWPxYXdgYB759KqKl8goMrdCKxxxnj+FDbGlDu78b+2CMTweQKm1WqGzaRG72OPeq56rbtjkNtAlfn/GjWthSejL9T05RiGPlBIBzHExTdJqbe0TMgj7cGjmpu2rwE24BJgyQZOSZqi/Sbdsbt26Zgk9+wIGKK0xRd0xcfDGwNZZwTvBMyInndAmfpRjxd4HZLe+zBW0GbnzbASST3Pr8qqeE77C85IkbdpVjI/wAUeg/jWq/7d+EjAIXLrEsS3PYhp8o9KfjkuNMU7s891inVqhSB8NCXBAVVjvMd/qc1Y6b0O7qrZZ5lU8u8kYEEQI8wieM1BoZt3L1th+JT5cgYyDHeBxW56B1lm0NuRtICpuVfNAAEcZke/b3iiVMKWjGW/CF8gFSjKeCH5/Kur1rp3UnFpAXUY4LQR8wVNdQ1EHkzx/U9DuuS+0E+nln5+XBqk+lCgmIK8g/P3rv+3bqDPzxTx1trilyu7aVGQPc5+3epwpp2OeS41SNt4H8HjUaPWFiEuILd1W2yQNt0lOcboE/IVW6B0a5qEPnVSiOQCJJggfpArvB/+0a3YTUW9QGi+m0MgVoIVgNwUzHm7VY8O9as22DgXriw6bVtODna275SIoeobWObgt1oDGk5Rvx7KfTeiXNRZFpWUS115M8WgJn3O4VF1PwnctW7YJQm4LdwZ/dO6JnvmrHSdc1u6SouKgFyZG0jcwMR/wAIx71utFdu3YKFoiASE+RyePlS45U9DpY92vBi9R4RTUb2YlbpuqMxADHnbEkHEZ9aHanwjZsXHVr53qgKKFG5iRlZnEH2r0R9Dd3bnYkK6Ajy5ggzgTAB5ntVG/4T36wXhfA+GCJMSd4bIIwIJo1OPsXKD9GEsdLu3WVF/EpXkeYQwLGQDP3HFUuqeHtSNTcChlhwD5x7DdzxPf3raWvDqae4SutWfe3u7zyDE0Z3ys/2qwWCsJKw0GTtI3Yx2qllw+FJWTtZLtoxup6MNmnvlifK9u4MYG1yhjkk+b28tOe0Tc1oIhblmVxiUFtvyiiy9KuPZ05LW9jsQARkeRwNxnjn71a13R3+JbLMoW4pswNsqWtMPNBzkc1NfJDy/T6G7uAHrAzg/I1sbuiQaeyyP+0Un4iQIAmBB71EvgTUJcWCpBkbjt/FHlGyT3H51e0vhHVIHFzzWwpbcCQ08kRkBe/8RRtQYBnusIbmqeGG1N8nMg+b7waFfBCowF0BiYI2vMRJO6I5x9a9ETwiBeZ9jt8QEkEqRyDjy/rQfxd0W4vw/g2tskggIvOIJYDCgTmpxiFbrRl+l2FT8b7SThdpII92HHyijGnsOUJUBshhAk4L5iKEX+jXx+JSBn8MseDAgD1x9aJ9Ka8gDrbDgLIUmJjD+UZJBPHeo+BEmQ6zp/wrjOpIYksuP+IQI9KGjqb7skkmR9/5UW1Omv3XO22SqAQRxJUMZnk547UO1GmdG/aIyk8SoyT33e1U4Rqy0nJ0g108sU8wxHoRn1qQX7Ntla6hdVkAAkEeUwZ/KodXqr9uUFm46sR5gpyBBVozGKm1HV3uFfiqBtkwRt78w30pU4KMbQUZVaK5xd27pUgMsd5XcJGMwRVvpWv0rMxZykceQEn0Ag88n7VO2ssiGcJvA8xAgcZBB4/yoN1nWr8JfhhQZDFgwMHOAB2p0a468lS+rXgOam5pNm4akF/7ptkfdoiKwWvaHeCGyYI4Oee36VNc6i7CC3NVUtElj2AJ7UCT9klXo7T6sr7itT0S6l1CLjBZII8u7IEVmtiQPMo9Z3fyq1o2QTudYgcbuxn0qUmVTNdqLGdy3Bkd5BaPT1qq1p5BJPI4JnmodP1Wwtu0C4LIHx5oBJxEj9KkHXrQ/eQx2lqvaegqTWwf164U1CXVDRhczJj5/wBYptvUXsOLjgCSNztGewHeobvUBcJBZFEzAOP5027qpABYsBxJkfSajyU/APBvZft+OryDbIMd4B/MmTXUNDelLQdz7B8GbtbOmiYuk+hFoD8gTVnTLYDMfghlIQQx7gsZOPcfel0unW7A3KCeJmfaR2q8nSbQba19Q3EAc5pDy5GISZCuusD8OmRffcR+lMfrIUHZp1J+ZP6tRS54asoPPeIB9do+1Lp+jaUnFzdH/mFVyye2XUjAa7T3nZm2nzGQpyBB4hSTFBgNQu7aLjtiAN4Cx3jvAxXsX9g0tvJjH/mJP5GlfxBZQjawjuNpk/Koko+aDU5VTZ5X0231NhAS6QCG8yfUZYce1bix0vUPaCvbILbWZYCruAjtFGD4sB/Chn3xUT+Jbp/CgH3NVOUH7I5/cC2PDJLFDbj3LPHrz357U7qXhe2LNxmK7rascFp7QJxV6/1rUR+KJIwAByROTQrrl1xac7iWMLzzng+tKTjeiub+SRemWxZsP8QE77QKxkbpVufSasdU0FlTb+Hd3N8W3EDtOZqhrbe1VMnD28zP7y/zq7b0CypLsIcHILDE8nsPeo8yjtotb0SMLAPF0xPdQP0pHZSjCHkgid4A9BiOKZb6Z8SWCM2cnIHfvNWW0YJVL211HB3HyA9t4z24NZZ9XGL1/suOOTOt65hgM8douEflFQdQ0PxYNy/eWRAC7XHPYyM0uo6Nat+YwyGYKt+Xzqrc0ygQCBgETIGTiciih1Pc3HwFxlAnToRVQq6u4qHvtk8Zkg8zQOx0Qrsi7uLJdbLbSNrqZz680U0o2gkEwJMyQDzMHupPf71D8VAodlIMfD7kAGTExEGOflRwyLw0Xzk1aDXRbboigWLJBUEt8QbidoyV9Tio+tdG+OF32FDLEbH/APMCcAwePQ1Vs3jAhSY5ghoHHzEcZqR7+YkzyO31/wA6b+pT8FrHLyvYRt+UQbDhZ8vkOB3H4+Jn70M6l07SuWa7ZLAKNqxc3Fsk4OB271Lb6u6kw55g+bjsMzA5n6VZ/wC3mEncxIwcA9p/XFF+p15Aaa2YLqOpUtPwH2n8QJuEnHpOM+1MX4DW1DWrgPAEvAHsJivQ7/WmgHaIPqgP1kYNCr9+3euYs2y4G4llYA5wBn6zFZ3ljJXGTv8AyaI5HdOv6MXe8P27sizvFwxtU4U59xI7/WubwBcW2WPxDcg+RbZMnsAZitnorekvMdtlCQc7brx9gY5+lWhb0SHCupkjyuxyBJzMVpw50o03v4fkDJjnfg82u+F7ossxJ3LjZsM9iRnuJ49qfa8M3TG27YMqD+O2DJjykHNel/DtgzauXEBMtuLZOB29qp2NGF1TN8ZVBtgBgoiQx8pnvmn91P0K2jG2fCepLFfiWoUYaLZBnsO5p93wfqp/8JsHItgjtjC816P/AGQn/wAay3+K3bNeZ/7QviWNQrH4RDCV2AAYOdwEZ/nRcr0kErX1FDT+EtQ117YVdyhWIIYfimIxxiig8EasBRvFsiZANyDn2wKuf7Kuo27hvJds2ncBWVmDbokgjnIBIOfU16GepKmFRFHsq/yoZOaen+A1FSR5q3RbwwWtSP8A8l//APqur0kddf2/5V/lSVO5P5X9f7C7cfuAB4y1GwD+zy0fiJH6UPHXdQSWa0Ax4wD9sYq98biODz2HHqe9NtXtxkKY4JP19fl+dZXksxOTYOfU6p8bVxwCDTUsalpkx9BFEjqXQbyr7R32nB3Dk8HuImq+o1TBQSYFxjsMEECQOO/cT70rvJ+CmmvI21oLmJuD6gH86nXSiY3ktIEBfUx2HNdYvKwUIDPq248YIAyfQ7iAKtaDp73Va7LIQSAUEgRI/Ce3+H1pWXOoK2HHG5aRHpxuIXzKScbsfX2FLq1UBCrv5twA3AztMSFHY+lBeqOS533YAESMCVAyGI/9vb9ctqetfEcKgYgRGTPEtKjHrmjjCeSpJhwhaaZu3XeC0tuImAAIIwRPBHB+tSXBbYLvbPaOJBwG7esVmBqQt0ICqiD5hkZWRkL34MVpLdy0tvfcu29pCBgIJQ8AGDkEg5ORmpxlHx5BlHi6sZqoZCGWcgyJnnHB9eOO9S2+oowAIAYgxMz3UsCCMz2POPnVLXFGDhLo3DG1hB8uAcfrOZqJrbKNzEBlIVgBI9QVxxJoJRa1ILJjnja5BozbQSHGAcXMhcckZAxP1qjrn3J52ZZZcsYV+TtLcxzUV9jK7mG4L28paDIB9oMH1zSdWt3L9pQzBvhspyRJHGPQ9sjkVnjGpJr+Q3KN/ubov6N0a2PhgR+GDcJ/DEuGjOZ+x4rtNqmEjyvmNhUseBInv2oDobdgKNrMWYtLYhYwFYCOeZE+sVeXXrthSillUEZDT+EjeAc/SM06WO01EPFzlNygnX/aCHUrZtssW9q9lM4MkHbJ4PvVG7du7dqw0QSNwUj18pxP1jFOu68lxbvq6qWhGdRtOIXaZg88zya6/dIHkVWxIAMc/h3cjvE+1HCPCKUvJoyzhH6lv14r+fuPstckSIwNxEY9IA5+c1YezkbbPnIguGAAA7+/bPuKGafVXpIe0EVdrEqUYSGAMATHcz2g1S6r4hN7eHtgFZhrc44/4ST/ADoHh5P7maG3Sda9hg6ENHAO2TG6I5GY59o+VTaQRtRpVDJZpJyCdsjnPY+1AdB14uhUkowEbiDEiIyOWOcDj61AurcKDfW53K55447qMTBHaj4OmmDGH7OVO/wbnVBblofBKlGGARDT2A59TQXVAgAefBGZkGD2mII4jtHvUdrVGy5IZUU85LDaQD9CcGP0q3YXUfC+JZIe3JLLMsREHy/LtWCMZYLt+X7Gtd1KfHQwacJKbA4A8pU8ZgE7SZ57nvNA9frblrbfLhQSVNuZjJgQPb1/yorofEdiAoAwCX2gAwAeSR2OPqKYnX7by8q0SzAqCFAx3EEgT863R7i3VlwUsico+vwVFe6u9kRnS5BBDA9vcyo4In86t6ZyxlQUb+6wAYfQn1nNTqd90AIEBghgFCe/AhsdgDirnVLnwlViLbr6wEZT2IPIPypL6ji1FrbDxTTTlJX92DAVUs239oD5mgCecjPcDMZrL+OLTPZt3CIhiI7+YSCfnHHajt1t5AYkbnGJCniMTI7mPl8qE9f0LBLqElgBvAUTG3+8TwOcL61sxS/etiufdSitv8APwN1H4WstyYDyh+vH5gV6pqnk+Uk49IrxfSX1V1bjawP2Ne8ae0qoveVUg+siZFdDJ5KxMGeauoobw9K6gscYvot9b27crmILBtxP94kgc4mu6j1YpaDpvAO5RtJESeI57zGYkfKtP1DX2NDtZQPOQCSAWiQpgjJBE/OqOo6vpbyOWtxIIBGIHAJUR5hI4mYFcGHVSm+Ucb4ip4ONyckn8AzR+MbvwlUpKsdpb8oxgH/WpNZ4ptFQVsjfuVWLQyHGTzgyeR71lDqs2/is3wmJUAcnbALMe3MDnE1c6jZU3FVLiKht8ErshVzuOAeIxmtn6WEZWlT8mfvz97Nb/wB1SiM9jUqzQW2kGDAkqDJMfShXQ+q3C6qbgt4O4vIEdx8+PtVGxqblsWbi3CtsiJliOIOBgmJqLT9bXUXnQzsJDBgOIUrmCMHBj1pOPp8j5LI+S+aDlkx1yhaYe0fh1bqXjf1ALEEAIfKe4I7k8cD15oRqfCmjW0TZu3f7QEJ5BWQBu3CBtUzHP71UesObVxBbuFN483OIIIJJAnHb2puk1CMrqhLNlRuwW47D60yOLKnz5uvhBvqIduuOytphct6i350Q3JMggLIO2DBAAmrmv6QVRxdCu5O4gFUaZAmYMqZmPn6VJc0m0fhJ2wDsXc5BBbdPb59u1CLOsVVu2peCI3RwokiVIPqMg+lboS5K0Zou/Rrl+KLa2mFkA/vKeYGASMjHY0L1Orv2GO64zsWG1UgrPGcY447mPehDa8BEVz5CNhbMg+rCcxmPlUl+5Gn+GWEMxG8lsGZncBwcA+nNHJNyTo358ks1ZMapR/s1A6izKh1Ntg7F1HAfCGIx6wJqj8BNzldw5kBi2DwQscmB7VlPDmot29SvxGJUGQwONw/DODiccVout9VDslwFoBNssoG9Sy5VlkExAInsPahyRbl4FrqZOTySSf2Ir2lvDdes3VYIzEJkMJ7ZxIjig+n6xee7tCqrtg7oEj8Wd2AfeinRbtpmvC9egD/xF3CckbwBkzOYzn51l+pkLfbYF2qcFSxUgdwWyQaZCPK4tA5Opc4cIql8B3xDq2G22xLMo8qQcFgDM/b/ACq5oOtfCX4d2dwVWDEmIIBCx7T+VDrPiJt1txJuABSWAZoHG08xEYM8Vf6tdTUiLjRcWWJUFgQ2ZH27DvQOMeKUgcc4wjybt+KasmveJbK7rZAvK0neVIZSf3V7wPzp+j8V2rTMqIxVwAymCJGO4kDJ9+M1kb2lCAHkev1MT84qLSaxrbShzwDE/kaLsxa0VlzLJFR4pUbzrFm6t1fgi2UcYtJADRPmlRBkcwZwa7+ztcty22UIV7ak55IknMjHfINZvoviQ27d4XMgCbYAA23JHmB/dwDP0qPS+IVW+jAsbYJneFY+act/egmQf0mgeGT/AIFyyTlq/sFtJr4a4qbLisD5CWYSBxMycDmrGi15+F8WHQBmDLbLD0C5mSO3yFZnSuRvfYHG4bscSZj2BHEelHOqaa1atG7aa4y7oTy+SfxbS5EFgMY521U8UXpoY8sHS41r0/YOuCcwVVgTuMDfngTx7j27VNpelyouK8qZLJwwEnjndjtFUNV1E3LZCQq7idmJHcx7Z+s+1VNDedfwtBB4mCfl+n1p8YUmTFOCb7i9ej0bU3PhWmV76ahAqsoTzKob94+WVI4x9azvUurKAgV2cTAzJEDv684+vrQXpvWGsXFa05XIk8/MMO49vSi3T0tbrhHwyjbvPM7ZHABUFe8SAY96U8SStoqGVRhKDV37+Cr1XWMt4Lv3oIhvUHPmHqO4qPqusfezEngDykbcqCMehzVrqXTrTadSLoD2l24BO5dzEEEDnMZoK7TbMLjHeSYnP9etHCMdNC4zalyjoHk17F4a8Q220FgvcUMi7DuIH4TA9ziK8ltWAQxjiP1qe8sFQm4SJgxzn8JHanyXLQcJ07PUm8U2J/3y/nXV5SZ78/OupfAPvv4PU/D1/RtbNu9sZxIb4slpGCUY9vbHHFZrqN8WHlC+xnYpuIwBGPfsMHAoPpmIeSm8EyBuiM8H58Zo1rrVi/dBlzbjdGZQQAUWfQzFc/H0vbnKVun6FZMrnFKvBD4v14Pw0UqRbEj4Z3bZx+IcesScmo+ni2VN0He6g4Y+qkEx6/yqjrOkXXypJt/3d3AGQCO/PPsaravod1GlATwR8pgY+4j2NbYxjVWFhzLGmmrv8B/T65Pg4UbUYhWjkHnapis7aa3vO0MVBG3I82R+I/uiJ4rQ9P0d20CoUG2QQzQGIJ/EoBIgR3780t7whaQgre+IDymwoQCcg5In3BNBHjG7YhL2Fuo9U0TWkAUW3DAjcC2IEhisxzgmeJrGdUusGa3wAQQQAJ7zI5H3o5pumlWcOCV3LtIJAK7fNg47iTzgVJa8PgEFmjAgDkcvK5PImlYccMSpO/8AOw5z5O6KFnr15HRGiNq9j5vQzyP8qsvZXUMGVIO2DtMQQYwO4nsfc1aTpP7RmO1gFAhpUAHIgx2BAHeRU+kDIQ/GcicwTMnGe0fIUblFK4l95rHwM3d6Bca4yiWIMZHbMER7jii93oe60zQQSApE43CDunghsj6ijFxxBK927cyBKsPQdqj1CbkTz/4hHpuBj34qPM2J5MA6bwwpn93jaTP97mOZiMe4q5qelgubpw42/uxMeUkjiePzovb1EEL5pkmYgnsI+WR77qduYCM5/CBnt6n0FA8rZLBui6NtXdAC7Wwe8k5n0z+eKpnw8sSWyQVO7zDbIypOQ3b70dZxsCycYB9PUgduarai0Nwyfw5+Yjj1qd1olgTSeHv2mcDfuDZPlGQI9DV3W9DklgADBkiAMNOB2Hbt2oqSW5MADHpgcT7jt7U8FWMDBUYiYMZnPcmreVslgO50JHRVCxKjjnEwT85NOHhZEgZG6IJ5wZ9Mes/Si1w8AwBH5cx8p7Um8mJ7TmJ+/vj86BZZEszeq8GFi2wwJJMnuOPoZ/WmDwc/kKqAAADP7xjP9CtOtxlOBIYyScf3Zie+OPerF9iCCDMnbmIEr+X9etM78y+RnB4ddSFBjtMHjsD6iD+XoasWujBJWTtyCD5kMZnb7Gf50QtLEZ/OQB3PrUgtztYGGmCDJU4/Ev8AL5UPckyXYH1/hDdDIQAOF45Jnb7D+NVf+6HlndGJBg5JJgH7dqPNdzDfiPoMRgwPT506/qRwAdv55gkf161SzT+SWAtd4XCqpt5YFRB7ZkmO4PH0qHQeG32sCYUkGAeCs8+gyR6/OtBctnyQfXuO0/nx85FQG2xYiY9cj5if67UXdklROQO03h2VcOeYiJnHr2qe10Mo4NsqCpaXHfvBGYHIiKt6e2wLCc8989/v+s1IgxzHb+ee4FB3JFWZrxGrWSphTvGfKOxHcck0U/2d6+3d1HwNRZt3QVY2ywMhh5iMHIInB9qG+JFbYF2yoO4N39CD+VCOha82dTau/wBx1J+UwfymtuLcB0D3MpaGBp9PH/pLXU1mziY+X+ddS7Zu4r4PL+nqDavgiRusfpVjpCyrzmFEfdK6uqT9nLYVX8ae6mf+YVeuD9lb/wAbfoaWupCKK4QebAzbWf8AnA/TFP1p83/E3/W1dXUL8FM65+7/AIqfe/3R9oj254rq6hXgtEX/AN3/ABL+gqFhj7fqa6uqyFTUmAY9G/KYp+ibyj5MfzFdXVT8FBXp43TuzAMTmPlQ398f4R+hrq6gLHWRI+//AOtz+tTW/wD5N/0iurqv0Qfc/wB2frVUOdoyf3v1FdXUJCO8eB2/zFWdQYURj5fWurqteCCKfL9v1NV7jEXBBjmurqMsn1SDyGBMf61FcYj4YHHl/wCqurqt+Simjn4pE4/1qVWJxOPP+tdXUtEJj+F/mP0piD9p9v8AoNdXUxFk4P7cf4f51U15833/AOgV1dQvwQp6/Ni5OfKf0FYvtXV1bel+ljIeD3DQmbVv/wBNP+kUtdXUJ0F4P//Z"/>
          <p:cNvSpPr>
            <a:spLocks noChangeAspect="1" noChangeArrowheads="1"/>
          </p:cNvSpPr>
          <p:nvPr/>
        </p:nvSpPr>
        <p:spPr bwMode="auto">
          <a:xfrm>
            <a:off x="63500" y="-896938"/>
            <a:ext cx="2466975" cy="184785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l-GR"/>
          </a:p>
        </p:txBody>
      </p:sp>
    </p:spTree>
    <p:extLst>
      <p:ext uri="{BB962C8B-B14F-4D97-AF65-F5344CB8AC3E}">
        <p14:creationId xmlns:p14="http://schemas.microsoft.com/office/powerpoint/2010/main" val="30366834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grpId="0" nodeType="clickEffect">
                                  <p:stCondLst>
                                    <p:cond delay="0"/>
                                  </p:stCondLst>
                                  <p:childTnLst>
                                    <p:animRot by="120000">
                                      <p:cBhvr>
                                        <p:cTn id="6" dur="100" fill="hold">
                                          <p:stCondLst>
                                            <p:cond delay="0"/>
                                          </p:stCondLst>
                                        </p:cTn>
                                        <p:tgtEl>
                                          <p:spTgt spid="2"/>
                                        </p:tgtEl>
                                        <p:attrNameLst>
                                          <p:attrName>r</p:attrName>
                                        </p:attrNameLst>
                                      </p:cBhvr>
                                    </p:animRot>
                                    <p:animRot by="-240000">
                                      <p:cBhvr>
                                        <p:cTn id="7" dur="200" fill="hold">
                                          <p:stCondLst>
                                            <p:cond delay="200"/>
                                          </p:stCondLst>
                                        </p:cTn>
                                        <p:tgtEl>
                                          <p:spTgt spid="2"/>
                                        </p:tgtEl>
                                        <p:attrNameLst>
                                          <p:attrName>r</p:attrName>
                                        </p:attrNameLst>
                                      </p:cBhvr>
                                    </p:animRot>
                                    <p:animRot by="240000">
                                      <p:cBhvr>
                                        <p:cTn id="8" dur="200" fill="hold">
                                          <p:stCondLst>
                                            <p:cond delay="400"/>
                                          </p:stCondLst>
                                        </p:cTn>
                                        <p:tgtEl>
                                          <p:spTgt spid="2"/>
                                        </p:tgtEl>
                                        <p:attrNameLst>
                                          <p:attrName>r</p:attrName>
                                        </p:attrNameLst>
                                      </p:cBhvr>
                                    </p:animRot>
                                    <p:animRot by="-240000">
                                      <p:cBhvr>
                                        <p:cTn id="9" dur="200" fill="hold">
                                          <p:stCondLst>
                                            <p:cond delay="600"/>
                                          </p:stCondLst>
                                        </p:cTn>
                                        <p:tgtEl>
                                          <p:spTgt spid="2"/>
                                        </p:tgtEl>
                                        <p:attrNameLst>
                                          <p:attrName>r</p:attrName>
                                        </p:attrNameLst>
                                      </p:cBhvr>
                                    </p:animRot>
                                    <p:animRot by="120000">
                                      <p:cBhvr>
                                        <p:cTn id="10" dur="200" fill="hold">
                                          <p:stCondLst>
                                            <p:cond delay="800"/>
                                          </p:stCondLst>
                                        </p:cTn>
                                        <p:tgtEl>
                                          <p:spTgt spid="2"/>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3999"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Τίτλος 1"/>
          <p:cNvSpPr>
            <a:spLocks noGrp="1"/>
          </p:cNvSpPr>
          <p:nvPr>
            <p:ph type="title"/>
          </p:nvPr>
        </p:nvSpPr>
        <p:spPr>
          <a:xfrm>
            <a:off x="683568" y="260648"/>
            <a:ext cx="8229600" cy="1143000"/>
          </a:xfrm>
        </p:spPr>
        <p:style>
          <a:lnRef idx="0">
            <a:schemeClr val="accent6"/>
          </a:lnRef>
          <a:fillRef idx="3">
            <a:schemeClr val="accent6"/>
          </a:fillRef>
          <a:effectRef idx="3">
            <a:schemeClr val="accent6"/>
          </a:effectRef>
          <a:fontRef idx="minor">
            <a:schemeClr val="lt1"/>
          </a:fontRef>
        </p:style>
        <p:txBody>
          <a:bodyPr>
            <a:normAutofit fontScale="90000"/>
          </a:bodyPr>
          <a:lstStyle/>
          <a:p>
            <a:r>
              <a:rPr lang="el-GR" dirty="0" smtClean="0"/>
              <a:t>ΠΛΑΤΕΙΑ ΑΡΙΣΤΟΤΕΛΟΥΣ- </a:t>
            </a:r>
            <a:r>
              <a:rPr lang="en-US" dirty="0"/>
              <a:t>SQUARE ARISTOTELOUS</a:t>
            </a:r>
            <a:endParaRPr lang="el-GR" dirty="0"/>
          </a:p>
        </p:txBody>
      </p:sp>
      <p:sp>
        <p:nvSpPr>
          <p:cNvPr id="3" name="Θέση περιεχομένου 2"/>
          <p:cNvSpPr>
            <a:spLocks noGrp="1"/>
          </p:cNvSpPr>
          <p:nvPr>
            <p:ph idx="1"/>
          </p:nvPr>
        </p:nvSpPr>
        <p:spPr>
          <a:xfrm>
            <a:off x="395536" y="1484784"/>
            <a:ext cx="4042792" cy="4497363"/>
          </a:xfrm>
        </p:spPr>
        <p:txBody>
          <a:bodyPr>
            <a:noAutofit/>
          </a:bodyPr>
          <a:lstStyle/>
          <a:p>
            <a:pPr marL="0" indent="0">
              <a:buNone/>
            </a:pPr>
            <a:r>
              <a:rPr lang="el-GR" sz="2400" dirty="0">
                <a:solidFill>
                  <a:schemeClr val="accent6"/>
                </a:solidFill>
              </a:rPr>
              <a:t>H Πλατεία Αριστοτέλους είναι μία από τις κεντρικές πλατείες της Θεσσαλονίκης. Βρίσκεται στην αρχή της οδού Αριστοτέλους στη θάλασσα, στην καρδιά της πόλης. Η πλατεία αποτελεί ένα δημοφιλές σημείο για τους τουρίστες και τους ντόπιους, με πολλά καφέ, εμπορικά καταστήματα και ξενοδοχεία.</a:t>
            </a:r>
          </a:p>
          <a:p>
            <a:pPr marL="0" indent="0">
              <a:buNone/>
            </a:pPr>
            <a:r>
              <a:rPr lang="el-GR" sz="1600" dirty="0"/>
              <a:t> </a:t>
            </a:r>
          </a:p>
          <a:p>
            <a:pPr marL="0" indent="0">
              <a:buNone/>
            </a:pPr>
            <a:endParaRPr lang="el-GR" sz="1600" dirty="0"/>
          </a:p>
        </p:txBody>
      </p:sp>
      <p:sp>
        <p:nvSpPr>
          <p:cNvPr id="5" name="TextBox 4"/>
          <p:cNvSpPr txBox="1"/>
          <p:nvPr/>
        </p:nvSpPr>
        <p:spPr>
          <a:xfrm>
            <a:off x="4932040" y="1772816"/>
            <a:ext cx="3528392" cy="3785652"/>
          </a:xfrm>
          <a:prstGeom prst="rect">
            <a:avLst/>
          </a:prstGeom>
          <a:noFill/>
        </p:spPr>
        <p:txBody>
          <a:bodyPr wrap="square" rtlCol="0">
            <a:spAutoFit/>
          </a:bodyPr>
          <a:lstStyle/>
          <a:p>
            <a:r>
              <a:rPr lang="en-US" sz="2400" dirty="0">
                <a:solidFill>
                  <a:schemeClr val="accent6"/>
                </a:solidFill>
              </a:rPr>
              <a:t>The Aristotle Square is one of the main squares of Thessaloniki. Located at the beginning of Aristotle's road to the sea in the heart of the city. The square is a popular spot for tourists and locals, with many cafes, shops and hotels.</a:t>
            </a:r>
            <a:endParaRPr lang="el-GR" sz="2400" dirty="0">
              <a:solidFill>
                <a:schemeClr val="accent6"/>
              </a:solidFill>
            </a:endParaRPr>
          </a:p>
        </p:txBody>
      </p:sp>
    </p:spTree>
    <p:extLst>
      <p:ext uri="{BB962C8B-B14F-4D97-AF65-F5344CB8AC3E}">
        <p14:creationId xmlns:p14="http://schemas.microsoft.com/office/powerpoint/2010/main" val="8307278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xit" presetSubtype="10" fill="hold" grpId="0" nodeType="clickEffect">
                                  <p:stCondLst>
                                    <p:cond delay="0"/>
                                  </p:stCondLst>
                                  <p:childTnLst>
                                    <p:animEffect transition="out" filter="randombar(horizontal)">
                                      <p:cBhvr>
                                        <p:cTn id="6" dur="500"/>
                                        <p:tgtEl>
                                          <p:spTgt spid="2"/>
                                        </p:tgtEl>
                                      </p:cBhvr>
                                    </p:animEffect>
                                    <p:set>
                                      <p:cBhvr>
                                        <p:cTn id="7" dur="1" fill="hold">
                                          <p:stCondLst>
                                            <p:cond delay="499"/>
                                          </p:stCondLst>
                                        </p:cTn>
                                        <p:tgtEl>
                                          <p:spTgt spid="2"/>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1" presetClass="exit" presetSubtype="1" fill="hold" nodeType="clickEffect">
                                  <p:stCondLst>
                                    <p:cond delay="0"/>
                                  </p:stCondLst>
                                  <p:childTnLst>
                                    <p:animEffect transition="out" filter="wheel(1)">
                                      <p:cBhvr>
                                        <p:cTn id="11" dur="2000"/>
                                        <p:tgtEl>
                                          <p:spTgt spid="3">
                                            <p:txEl>
                                              <p:pRg st="0" end="0"/>
                                            </p:txEl>
                                          </p:spTgt>
                                        </p:tgtEl>
                                      </p:cBhvr>
                                    </p:animEffect>
                                    <p:set>
                                      <p:cBhvr>
                                        <p:cTn id="12" dur="1" fill="hold">
                                          <p:stCondLst>
                                            <p:cond delay="1999"/>
                                          </p:stCondLst>
                                        </p:cTn>
                                        <p:tgtEl>
                                          <p:spTgt spid="3">
                                            <p:txEl>
                                              <p:pRg st="0" end="0"/>
                                            </p:txEl>
                                          </p:spTgt>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1" presetClass="exit" presetSubtype="1" fill="hold" nodeType="clickEffect">
                                  <p:stCondLst>
                                    <p:cond delay="0"/>
                                  </p:stCondLst>
                                  <p:childTnLst>
                                    <p:animEffect transition="out" filter="wheel(1)">
                                      <p:cBhvr>
                                        <p:cTn id="16" dur="2000"/>
                                        <p:tgtEl>
                                          <p:spTgt spid="5">
                                            <p:txEl>
                                              <p:pRg st="0" end="0"/>
                                            </p:txEl>
                                          </p:spTgt>
                                        </p:tgtEl>
                                      </p:cBhvr>
                                    </p:animEffect>
                                    <p:set>
                                      <p:cBhvr>
                                        <p:cTn id="17" dur="1" fill="hold">
                                          <p:stCondLst>
                                            <p:cond delay="1999"/>
                                          </p:stCondLst>
                                        </p:cTn>
                                        <p:tgtEl>
                                          <p:spTgt spid="5">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3999"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Τίτλος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normAutofit fontScale="90000"/>
          </a:bodyPr>
          <a:lstStyle/>
          <a:p>
            <a:r>
              <a:rPr lang="el-GR" dirty="0" smtClean="0">
                <a:solidFill>
                  <a:schemeClr val="tx1"/>
                </a:solidFill>
              </a:rPr>
              <a:t>ΠΑΡΑΔΟΣΙΑΚΑ ΦΑΓΗΤΑ- </a:t>
            </a:r>
            <a:r>
              <a:rPr lang="en-US" dirty="0">
                <a:solidFill>
                  <a:schemeClr val="tx1"/>
                </a:solidFill>
              </a:rPr>
              <a:t>TRADITIONAL FOOD</a:t>
            </a:r>
            <a:endParaRPr lang="el-GR" dirty="0">
              <a:solidFill>
                <a:schemeClr val="tx1"/>
              </a:solidFill>
            </a:endParaRPr>
          </a:p>
        </p:txBody>
      </p:sp>
      <p:sp>
        <p:nvSpPr>
          <p:cNvPr id="3" name="Θέση περιεχομένου 2"/>
          <p:cNvSpPr>
            <a:spLocks noGrp="1"/>
          </p:cNvSpPr>
          <p:nvPr>
            <p:ph idx="1"/>
          </p:nvPr>
        </p:nvSpPr>
        <p:spPr>
          <a:xfrm>
            <a:off x="467544" y="1556792"/>
            <a:ext cx="4258816" cy="5112568"/>
          </a:xfrm>
        </p:spPr>
        <p:txBody>
          <a:bodyPr>
            <a:noAutofit/>
          </a:bodyPr>
          <a:lstStyle/>
          <a:p>
            <a:pPr marL="0" indent="0">
              <a:buNone/>
            </a:pPr>
            <a:r>
              <a:rPr lang="el-GR" sz="2000" dirty="0">
                <a:solidFill>
                  <a:srgbClr val="FF0000"/>
                </a:solidFill>
              </a:rPr>
              <a:t>Γεύσεις με Θεσσαλονικιά παραδοσιακή </a:t>
            </a:r>
            <a:r>
              <a:rPr lang="el-GR" sz="2000" dirty="0" smtClean="0">
                <a:solidFill>
                  <a:srgbClr val="FF0000"/>
                </a:solidFill>
              </a:rPr>
              <a:t>ιστορία</a:t>
            </a:r>
            <a:r>
              <a:rPr lang="el-GR" sz="2000" dirty="0">
                <a:solidFill>
                  <a:srgbClr val="FF0000"/>
                </a:solidFill>
              </a:rPr>
              <a:t>, αποτελέσματα ανάμειξης αγνών υλικών μαζί με ένα κρυφό συστατικό, το μεράκι. Τρίγωνα πανοράματος, τσουρέκια πολίτικα </a:t>
            </a:r>
            <a:r>
              <a:rPr lang="el-GR" sz="2000" dirty="0" smtClean="0">
                <a:solidFill>
                  <a:srgbClr val="FF0000"/>
                </a:solidFill>
              </a:rPr>
              <a:t>και </a:t>
            </a:r>
            <a:r>
              <a:rPr lang="el-GR" sz="2000" dirty="0">
                <a:solidFill>
                  <a:srgbClr val="FF0000"/>
                </a:solidFill>
              </a:rPr>
              <a:t>πολλές άλλες μοναδικές γεύσεις που περιμένουν να τις δοκιμάσεις. Όλα τα είδη πωλούνται και κατεψυγμένα, έτσι ώστε να μπορείς κάποιος να το παίρνει στο σπίτι του για τους καλεσμένους ή </a:t>
            </a:r>
            <a:r>
              <a:rPr lang="el-GR" sz="2000" dirty="0" smtClean="0">
                <a:solidFill>
                  <a:srgbClr val="FF0000"/>
                </a:solidFill>
              </a:rPr>
              <a:t>για την </a:t>
            </a:r>
            <a:r>
              <a:rPr lang="el-GR" sz="2000" dirty="0">
                <a:solidFill>
                  <a:srgbClr val="FF0000"/>
                </a:solidFill>
              </a:rPr>
              <a:t>οικογένειά του.</a:t>
            </a:r>
            <a:r>
              <a:rPr lang="el-GR" sz="2000" dirty="0" smtClean="0">
                <a:solidFill>
                  <a:srgbClr val="FF0000"/>
                </a:solidFill>
              </a:rPr>
              <a:t>   </a:t>
            </a:r>
            <a:endParaRPr lang="el-GR" sz="2000" dirty="0">
              <a:solidFill>
                <a:srgbClr val="FF0000"/>
              </a:solidFill>
            </a:endParaRPr>
          </a:p>
        </p:txBody>
      </p:sp>
      <p:sp>
        <p:nvSpPr>
          <p:cNvPr id="5" name="TextBox 4"/>
          <p:cNvSpPr txBox="1"/>
          <p:nvPr/>
        </p:nvSpPr>
        <p:spPr>
          <a:xfrm>
            <a:off x="6085656" y="1772816"/>
            <a:ext cx="2799928" cy="3139321"/>
          </a:xfrm>
          <a:prstGeom prst="rect">
            <a:avLst/>
          </a:prstGeom>
          <a:noFill/>
        </p:spPr>
        <p:txBody>
          <a:bodyPr wrap="square" rtlCol="0">
            <a:spAutoFit/>
          </a:bodyPr>
          <a:lstStyle/>
          <a:p>
            <a:r>
              <a:rPr lang="en-US" dirty="0">
                <a:solidFill>
                  <a:srgbClr val="FF0000"/>
                </a:solidFill>
              </a:rPr>
              <a:t>Tastes of Thessaloniki traditional story, mixing pure material results with a secret ingredient, love. Triangles panorama buns Constantinople and many other unique flavors that are waiting to try. All items are sold frozen, so that one can take it home for guests </a:t>
            </a:r>
            <a:r>
              <a:rPr lang="en-US" dirty="0" smtClean="0">
                <a:solidFill>
                  <a:srgbClr val="FF0000"/>
                </a:solidFill>
              </a:rPr>
              <a:t>or for</a:t>
            </a:r>
            <a:r>
              <a:rPr lang="el-GR" dirty="0" smtClean="0">
                <a:solidFill>
                  <a:srgbClr val="FF0000"/>
                </a:solidFill>
              </a:rPr>
              <a:t> </a:t>
            </a:r>
            <a:r>
              <a:rPr lang="en-US" dirty="0" smtClean="0">
                <a:solidFill>
                  <a:srgbClr val="FF0000"/>
                </a:solidFill>
              </a:rPr>
              <a:t> </a:t>
            </a:r>
            <a:r>
              <a:rPr lang="en-US" dirty="0">
                <a:solidFill>
                  <a:srgbClr val="FF0000"/>
                </a:solidFill>
              </a:rPr>
              <a:t>family. </a:t>
            </a:r>
            <a:endParaRPr lang="el-GR" dirty="0">
              <a:solidFill>
                <a:srgbClr val="FF0000"/>
              </a:solidFill>
            </a:endParaRPr>
          </a:p>
        </p:txBody>
      </p:sp>
    </p:spTree>
    <p:extLst>
      <p:ext uri="{BB962C8B-B14F-4D97-AF65-F5344CB8AC3E}">
        <p14:creationId xmlns:p14="http://schemas.microsoft.com/office/powerpoint/2010/main" val="492615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2"/>
                                        </p:tgtEl>
                                      </p:cBhvr>
                                    </p:animEffect>
                                    <p:set>
                                      <p:cBhvr>
                                        <p:cTn id="7" dur="1" fill="hold">
                                          <p:stCondLst>
                                            <p:cond delay="499"/>
                                          </p:stCondLst>
                                        </p:cTn>
                                        <p:tgtEl>
                                          <p:spTgt spid="2"/>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45" presetClass="exit" presetSubtype="0" fill="hold" nodeType="clickEffect">
                                  <p:stCondLst>
                                    <p:cond delay="0"/>
                                  </p:stCondLst>
                                  <p:childTnLst>
                                    <p:animEffect transition="out" filter="fade">
                                      <p:cBhvr>
                                        <p:cTn id="11" dur="2000"/>
                                        <p:tgtEl>
                                          <p:spTgt spid="3">
                                            <p:txEl>
                                              <p:pRg st="0" end="0"/>
                                            </p:txEl>
                                          </p:spTgt>
                                        </p:tgtEl>
                                      </p:cBhvr>
                                    </p:animEffect>
                                    <p:anim calcmode="lin" valueType="num">
                                      <p:cBhvr>
                                        <p:cTn id="12" dur="2000"/>
                                        <p:tgtEl>
                                          <p:spTgt spid="3">
                                            <p:txEl>
                                              <p:pRg st="0" end="0"/>
                                            </p:txEl>
                                          </p:spTgt>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13" dur="2000"/>
                                        <p:tgtEl>
                                          <p:spTgt spid="3">
                                            <p:txEl>
                                              <p:pRg st="0" end="0"/>
                                            </p:txEl>
                                          </p:spTgt>
                                        </p:tgtEl>
                                        <p:attrNameLst>
                                          <p:attrName>ppt_h</p:attrName>
                                        </p:attrNameLst>
                                      </p:cBhvr>
                                      <p:tavLst>
                                        <p:tav tm="0">
                                          <p:val>
                                            <p:strVal val="ppt_h"/>
                                          </p:val>
                                        </p:tav>
                                        <p:tav tm="100000">
                                          <p:val>
                                            <p:strVal val="ppt_h"/>
                                          </p:val>
                                        </p:tav>
                                      </p:tavLst>
                                    </p:anim>
                                    <p:set>
                                      <p:cBhvr>
                                        <p:cTn id="14" dur="1" fill="hold">
                                          <p:stCondLst>
                                            <p:cond delay="1999"/>
                                          </p:stCondLst>
                                        </p:cTn>
                                        <p:tgtEl>
                                          <p:spTgt spid="3">
                                            <p:txEl>
                                              <p:pRg st="0" end="0"/>
                                            </p:txEl>
                                          </p:spTgt>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45" presetClass="exit" presetSubtype="0" fill="hold" nodeType="clickEffect">
                                  <p:stCondLst>
                                    <p:cond delay="0"/>
                                  </p:stCondLst>
                                  <p:childTnLst>
                                    <p:animEffect transition="out" filter="fade">
                                      <p:cBhvr>
                                        <p:cTn id="18" dur="2000"/>
                                        <p:tgtEl>
                                          <p:spTgt spid="5">
                                            <p:txEl>
                                              <p:pRg st="0" end="0"/>
                                            </p:txEl>
                                          </p:spTgt>
                                        </p:tgtEl>
                                      </p:cBhvr>
                                    </p:animEffect>
                                    <p:anim calcmode="lin" valueType="num">
                                      <p:cBhvr>
                                        <p:cTn id="19" dur="2000"/>
                                        <p:tgtEl>
                                          <p:spTgt spid="5">
                                            <p:txEl>
                                              <p:pRg st="0" end="0"/>
                                            </p:txEl>
                                          </p:spTgt>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20" dur="2000"/>
                                        <p:tgtEl>
                                          <p:spTgt spid="5">
                                            <p:txEl>
                                              <p:pRg st="0" end="0"/>
                                            </p:txEl>
                                          </p:spTgt>
                                        </p:tgtEl>
                                        <p:attrNameLst>
                                          <p:attrName>ppt_h</p:attrName>
                                        </p:attrNameLst>
                                      </p:cBhvr>
                                      <p:tavLst>
                                        <p:tav tm="0">
                                          <p:val>
                                            <p:strVal val="ppt_h"/>
                                          </p:val>
                                        </p:tav>
                                        <p:tav tm="100000">
                                          <p:val>
                                            <p:strVal val="ppt_h"/>
                                          </p:val>
                                        </p:tav>
                                      </p:tavLst>
                                    </p:anim>
                                    <p:set>
                                      <p:cBhvr>
                                        <p:cTn id="21" dur="1" fill="hold">
                                          <p:stCondLst>
                                            <p:cond delay="1999"/>
                                          </p:stCondLst>
                                        </p:cTn>
                                        <p:tgtEl>
                                          <p:spTgt spid="5">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Τίτλος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fontScale="90000"/>
          </a:bodyPr>
          <a:lstStyle/>
          <a:p>
            <a:r>
              <a:rPr lang="el-GR" dirty="0"/>
              <a:t>ΔΙΑΣΚΕΔΑΣΗ ΣΤΗ </a:t>
            </a:r>
            <a:r>
              <a:rPr lang="el-GR" dirty="0" smtClean="0"/>
              <a:t>ΣΥΜΠΡΩΤΕΥΟΥΣΑ</a:t>
            </a:r>
            <a:r>
              <a:rPr lang="en-US" dirty="0" smtClean="0"/>
              <a:t>-ENTERTAINMENT </a:t>
            </a:r>
            <a:r>
              <a:rPr lang="en-US" dirty="0"/>
              <a:t>IN </a:t>
            </a:r>
            <a:r>
              <a:rPr lang="en-US" dirty="0" smtClean="0"/>
              <a:t>SALONIKA</a:t>
            </a:r>
            <a:endParaRPr lang="el-GR" dirty="0"/>
          </a:p>
        </p:txBody>
      </p:sp>
      <p:sp>
        <p:nvSpPr>
          <p:cNvPr id="3" name="Θέση περιεχομένου 2"/>
          <p:cNvSpPr>
            <a:spLocks noGrp="1"/>
          </p:cNvSpPr>
          <p:nvPr>
            <p:ph idx="1"/>
          </p:nvPr>
        </p:nvSpPr>
        <p:spPr>
          <a:xfrm>
            <a:off x="457200" y="1916832"/>
            <a:ext cx="3826768" cy="4209331"/>
          </a:xfrm>
        </p:spPr>
        <p:txBody>
          <a:bodyPr>
            <a:normAutofit fontScale="62500" lnSpcReduction="20000"/>
          </a:bodyPr>
          <a:lstStyle/>
          <a:p>
            <a:pPr marL="0" indent="0">
              <a:buNone/>
            </a:pPr>
            <a:r>
              <a:rPr lang="el-GR" dirty="0">
                <a:solidFill>
                  <a:srgbClr val="FFFF00"/>
                </a:solidFill>
              </a:rPr>
              <a:t>Στη Θεσσαλονίκη απολαμβάνουμε τον καφέ και το ποτό μας δίπλα στη θάλασσα με θέα το έμβλημα της πόλης το Λευκό Πύργο. Τα γραφικά Λαδάδικα, η πάντα «νόστιμη» πλατεία </a:t>
            </a:r>
            <a:r>
              <a:rPr lang="el-GR" dirty="0" smtClean="0">
                <a:solidFill>
                  <a:srgbClr val="FFFF00"/>
                </a:solidFill>
              </a:rPr>
              <a:t>Άθωνας, </a:t>
            </a:r>
            <a:r>
              <a:rPr lang="el-GR" dirty="0">
                <a:solidFill>
                  <a:srgbClr val="FFFF00"/>
                </a:solidFill>
              </a:rPr>
              <a:t>η κοσμική Κρήνη και τα «εναλλακτικά» Σφαγεία με το Μύλο και τη </a:t>
            </a:r>
            <a:r>
              <a:rPr lang="el-GR" dirty="0" err="1">
                <a:solidFill>
                  <a:srgbClr val="FFFF00"/>
                </a:solidFill>
              </a:rPr>
              <a:t>Βίλκα</a:t>
            </a:r>
            <a:r>
              <a:rPr lang="el-GR" dirty="0">
                <a:solidFill>
                  <a:srgbClr val="FFFF00"/>
                </a:solidFill>
              </a:rPr>
              <a:t> είναι μερικά από τα μέρη όπου μπορείς να διασκεδάσεις, να πιεις το ποτό σου ή να γευτείς τα παραδοσιακά πιάτα που σου προσφέρει η «νύφη» του Θερμαϊκού. Αυτή η πόλη δεν κοιμάται ποτέ. </a:t>
            </a:r>
          </a:p>
        </p:txBody>
      </p:sp>
      <p:sp>
        <p:nvSpPr>
          <p:cNvPr id="4" name="TextBox 3"/>
          <p:cNvSpPr txBox="1"/>
          <p:nvPr/>
        </p:nvSpPr>
        <p:spPr>
          <a:xfrm>
            <a:off x="5508104" y="1916832"/>
            <a:ext cx="3384376" cy="3693319"/>
          </a:xfrm>
          <a:prstGeom prst="rect">
            <a:avLst/>
          </a:prstGeom>
          <a:noFill/>
        </p:spPr>
        <p:txBody>
          <a:bodyPr wrap="square" rtlCol="0">
            <a:spAutoFit/>
          </a:bodyPr>
          <a:lstStyle/>
          <a:p>
            <a:r>
              <a:rPr lang="en-US" dirty="0">
                <a:solidFill>
                  <a:srgbClr val="FFFF00"/>
                </a:solidFill>
              </a:rPr>
              <a:t>In Thessaloniki we enjoy coffee and drink our seafront overlooking the city emblem of the White Tower. The graphics </a:t>
            </a:r>
            <a:r>
              <a:rPr lang="en-US" dirty="0" err="1">
                <a:solidFill>
                  <a:srgbClr val="FFFF00"/>
                </a:solidFill>
              </a:rPr>
              <a:t>Ladadika</a:t>
            </a:r>
            <a:r>
              <a:rPr lang="en-US" dirty="0">
                <a:solidFill>
                  <a:srgbClr val="FFFF00"/>
                </a:solidFill>
              </a:rPr>
              <a:t> always the "delicious" Athos Square, the cosmic fountain and "alternative" to the Slaughterhouses and Mill </a:t>
            </a:r>
            <a:r>
              <a:rPr lang="en-US" dirty="0" err="1">
                <a:solidFill>
                  <a:srgbClr val="FFFF00"/>
                </a:solidFill>
              </a:rPr>
              <a:t>Vilka</a:t>
            </a:r>
            <a:r>
              <a:rPr lang="en-US" dirty="0">
                <a:solidFill>
                  <a:srgbClr val="FFFF00"/>
                </a:solidFill>
              </a:rPr>
              <a:t> are some places where you can have fun, drink your drink or taste the traditional dishes that you offers the "bride" of </a:t>
            </a:r>
            <a:r>
              <a:rPr lang="en-US" dirty="0" err="1">
                <a:solidFill>
                  <a:srgbClr val="FFFF00"/>
                </a:solidFill>
              </a:rPr>
              <a:t>Thermaikos</a:t>
            </a:r>
            <a:r>
              <a:rPr lang="en-US" dirty="0">
                <a:solidFill>
                  <a:srgbClr val="FFFF00"/>
                </a:solidFill>
              </a:rPr>
              <a:t>. This city never sleeps.</a:t>
            </a:r>
            <a:endParaRPr lang="el-GR" dirty="0">
              <a:solidFill>
                <a:srgbClr val="FFFF00"/>
              </a:solidFill>
            </a:endParaRPr>
          </a:p>
        </p:txBody>
      </p:sp>
    </p:spTree>
    <p:extLst>
      <p:ext uri="{BB962C8B-B14F-4D97-AF65-F5344CB8AC3E}">
        <p14:creationId xmlns:p14="http://schemas.microsoft.com/office/powerpoint/2010/main" val="3468462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xit" presetSubtype="32" fill="hold" grpId="0" nodeType="clickEffect">
                                  <p:stCondLst>
                                    <p:cond delay="0"/>
                                  </p:stCondLst>
                                  <p:childTnLst>
                                    <p:anim calcmode="lin" valueType="num">
                                      <p:cBhvr>
                                        <p:cTn id="6" dur="500"/>
                                        <p:tgtEl>
                                          <p:spTgt spid="2"/>
                                        </p:tgtEl>
                                        <p:attrNameLst>
                                          <p:attrName>ppt_w</p:attrName>
                                        </p:attrNameLst>
                                      </p:cBhvr>
                                      <p:tavLst>
                                        <p:tav tm="0">
                                          <p:val>
                                            <p:strVal val="ppt_w"/>
                                          </p:val>
                                        </p:tav>
                                        <p:tav tm="100000">
                                          <p:val>
                                            <p:fltVal val="0"/>
                                          </p:val>
                                        </p:tav>
                                      </p:tavLst>
                                    </p:anim>
                                    <p:anim calcmode="lin" valueType="num">
                                      <p:cBhvr>
                                        <p:cTn id="7" dur="500"/>
                                        <p:tgtEl>
                                          <p:spTgt spid="2"/>
                                        </p:tgtEl>
                                        <p:attrNameLst>
                                          <p:attrName>ppt_h</p:attrName>
                                        </p:attrNameLst>
                                      </p:cBhvr>
                                      <p:tavLst>
                                        <p:tav tm="0">
                                          <p:val>
                                            <p:strVal val="ppt_h"/>
                                          </p:val>
                                        </p:tav>
                                        <p:tav tm="100000">
                                          <p:val>
                                            <p:fltVal val="0"/>
                                          </p:val>
                                        </p:tav>
                                      </p:tavLst>
                                    </p:anim>
                                    <p:animEffect transition="out" filter="fade">
                                      <p:cBhvr>
                                        <p:cTn id="8" dur="500"/>
                                        <p:tgtEl>
                                          <p:spTgt spid="2"/>
                                        </p:tgtEl>
                                      </p:cBhvr>
                                    </p:animEffect>
                                    <p:set>
                                      <p:cBhvr>
                                        <p:cTn id="9" dur="1" fill="hold">
                                          <p:stCondLst>
                                            <p:cond delay="499"/>
                                          </p:stCondLst>
                                        </p:cTn>
                                        <p:tgtEl>
                                          <p:spTgt spid="2"/>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31" presetClass="exit" presetSubtype="0" fill="hold" nodeType="clickEffect">
                                  <p:stCondLst>
                                    <p:cond delay="0"/>
                                  </p:stCondLst>
                                  <p:childTnLst>
                                    <p:anim calcmode="lin" valueType="num">
                                      <p:cBhvr>
                                        <p:cTn id="13" dur="1000"/>
                                        <p:tgtEl>
                                          <p:spTgt spid="3">
                                            <p:txEl>
                                              <p:pRg st="0" end="0"/>
                                            </p:txEl>
                                          </p:spTgt>
                                        </p:tgtEl>
                                        <p:attrNameLst>
                                          <p:attrName>ppt_w</p:attrName>
                                        </p:attrNameLst>
                                      </p:cBhvr>
                                      <p:tavLst>
                                        <p:tav tm="0">
                                          <p:val>
                                            <p:strVal val="ppt_w"/>
                                          </p:val>
                                        </p:tav>
                                        <p:tav tm="100000">
                                          <p:val>
                                            <p:fltVal val="0"/>
                                          </p:val>
                                        </p:tav>
                                      </p:tavLst>
                                    </p:anim>
                                    <p:anim calcmode="lin" valueType="num">
                                      <p:cBhvr>
                                        <p:cTn id="14" dur="1000"/>
                                        <p:tgtEl>
                                          <p:spTgt spid="3">
                                            <p:txEl>
                                              <p:pRg st="0" end="0"/>
                                            </p:txEl>
                                          </p:spTgt>
                                        </p:tgtEl>
                                        <p:attrNameLst>
                                          <p:attrName>ppt_h</p:attrName>
                                        </p:attrNameLst>
                                      </p:cBhvr>
                                      <p:tavLst>
                                        <p:tav tm="0">
                                          <p:val>
                                            <p:strVal val="ppt_h"/>
                                          </p:val>
                                        </p:tav>
                                        <p:tav tm="100000">
                                          <p:val>
                                            <p:fltVal val="0"/>
                                          </p:val>
                                        </p:tav>
                                      </p:tavLst>
                                    </p:anim>
                                    <p:anim calcmode="lin" valueType="num">
                                      <p:cBhvr>
                                        <p:cTn id="15" dur="1000"/>
                                        <p:tgtEl>
                                          <p:spTgt spid="3">
                                            <p:txEl>
                                              <p:pRg st="0" end="0"/>
                                            </p:txEl>
                                          </p:spTgt>
                                        </p:tgtEl>
                                        <p:attrNameLst>
                                          <p:attrName>style.rotation</p:attrName>
                                        </p:attrNameLst>
                                      </p:cBhvr>
                                      <p:tavLst>
                                        <p:tav tm="0">
                                          <p:val>
                                            <p:fltVal val="0"/>
                                          </p:val>
                                        </p:tav>
                                        <p:tav tm="100000">
                                          <p:val>
                                            <p:fltVal val="90"/>
                                          </p:val>
                                        </p:tav>
                                      </p:tavLst>
                                    </p:anim>
                                    <p:animEffect transition="out" filter="fade">
                                      <p:cBhvr>
                                        <p:cTn id="16" dur="1000"/>
                                        <p:tgtEl>
                                          <p:spTgt spid="3">
                                            <p:txEl>
                                              <p:pRg st="0" end="0"/>
                                            </p:txEl>
                                          </p:spTgt>
                                        </p:tgtEl>
                                      </p:cBhvr>
                                    </p:animEffect>
                                    <p:set>
                                      <p:cBhvr>
                                        <p:cTn id="17" dur="1" fill="hold">
                                          <p:stCondLst>
                                            <p:cond delay="999"/>
                                          </p:stCondLst>
                                        </p:cTn>
                                        <p:tgtEl>
                                          <p:spTgt spid="3">
                                            <p:txEl>
                                              <p:pRg st="0" end="0"/>
                                            </p:txEl>
                                          </p:spTgt>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31" presetClass="exit" presetSubtype="0" fill="hold" nodeType="clickEffect">
                                  <p:stCondLst>
                                    <p:cond delay="0"/>
                                  </p:stCondLst>
                                  <p:childTnLst>
                                    <p:anim calcmode="lin" valueType="num">
                                      <p:cBhvr>
                                        <p:cTn id="21" dur="1000"/>
                                        <p:tgtEl>
                                          <p:spTgt spid="4">
                                            <p:txEl>
                                              <p:pRg st="0" end="0"/>
                                            </p:txEl>
                                          </p:spTgt>
                                        </p:tgtEl>
                                        <p:attrNameLst>
                                          <p:attrName>ppt_w</p:attrName>
                                        </p:attrNameLst>
                                      </p:cBhvr>
                                      <p:tavLst>
                                        <p:tav tm="0">
                                          <p:val>
                                            <p:strVal val="ppt_w"/>
                                          </p:val>
                                        </p:tav>
                                        <p:tav tm="100000">
                                          <p:val>
                                            <p:fltVal val="0"/>
                                          </p:val>
                                        </p:tav>
                                      </p:tavLst>
                                    </p:anim>
                                    <p:anim calcmode="lin" valueType="num">
                                      <p:cBhvr>
                                        <p:cTn id="22" dur="1000"/>
                                        <p:tgtEl>
                                          <p:spTgt spid="4">
                                            <p:txEl>
                                              <p:pRg st="0" end="0"/>
                                            </p:txEl>
                                          </p:spTgt>
                                        </p:tgtEl>
                                        <p:attrNameLst>
                                          <p:attrName>ppt_h</p:attrName>
                                        </p:attrNameLst>
                                      </p:cBhvr>
                                      <p:tavLst>
                                        <p:tav tm="0">
                                          <p:val>
                                            <p:strVal val="ppt_h"/>
                                          </p:val>
                                        </p:tav>
                                        <p:tav tm="100000">
                                          <p:val>
                                            <p:fltVal val="0"/>
                                          </p:val>
                                        </p:tav>
                                      </p:tavLst>
                                    </p:anim>
                                    <p:anim calcmode="lin" valueType="num">
                                      <p:cBhvr>
                                        <p:cTn id="23" dur="1000"/>
                                        <p:tgtEl>
                                          <p:spTgt spid="4">
                                            <p:txEl>
                                              <p:pRg st="0" end="0"/>
                                            </p:txEl>
                                          </p:spTgt>
                                        </p:tgtEl>
                                        <p:attrNameLst>
                                          <p:attrName>style.rotation</p:attrName>
                                        </p:attrNameLst>
                                      </p:cBhvr>
                                      <p:tavLst>
                                        <p:tav tm="0">
                                          <p:val>
                                            <p:fltVal val="0"/>
                                          </p:val>
                                        </p:tav>
                                        <p:tav tm="100000">
                                          <p:val>
                                            <p:fltVal val="90"/>
                                          </p:val>
                                        </p:tav>
                                      </p:tavLst>
                                    </p:anim>
                                    <p:animEffect transition="out" filter="fade">
                                      <p:cBhvr>
                                        <p:cTn id="24" dur="1000"/>
                                        <p:tgtEl>
                                          <p:spTgt spid="4">
                                            <p:txEl>
                                              <p:pRg st="0" end="0"/>
                                            </p:txEl>
                                          </p:spTgt>
                                        </p:tgtEl>
                                      </p:cBhvr>
                                    </p:animEffect>
                                    <p:set>
                                      <p:cBhvr>
                                        <p:cTn id="25" dur="1" fill="hold">
                                          <p:stCondLst>
                                            <p:cond delay="999"/>
                                          </p:stCondLst>
                                        </p:cTn>
                                        <p:tgtEl>
                                          <p:spTgt spid="4">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Τίτλος 1"/>
          <p:cNvSpPr>
            <a:spLocks noGrp="1"/>
          </p:cNvSpPr>
          <p:nvPr>
            <p:ph type="title"/>
          </p:nvPr>
        </p:nvSpPr>
        <p:spPr>
          <a:xfrm>
            <a:off x="457200" y="332656"/>
            <a:ext cx="8229600" cy="1143000"/>
          </a:xfrm>
        </p:spPr>
        <p:style>
          <a:lnRef idx="1">
            <a:schemeClr val="accent3"/>
          </a:lnRef>
          <a:fillRef idx="3">
            <a:schemeClr val="accent3"/>
          </a:fillRef>
          <a:effectRef idx="2">
            <a:schemeClr val="accent3"/>
          </a:effectRef>
          <a:fontRef idx="minor">
            <a:schemeClr val="lt1"/>
          </a:fontRef>
        </p:style>
        <p:txBody>
          <a:bodyPr/>
          <a:lstStyle/>
          <a:p>
            <a:r>
              <a:rPr lang="el-GR" dirty="0" smtClean="0">
                <a:solidFill>
                  <a:srgbClr val="FFFF00"/>
                </a:solidFill>
              </a:rPr>
              <a:t>ΧΡΗΣΙΜΕΣ ΛΕΞΕΙΣ- </a:t>
            </a:r>
            <a:r>
              <a:rPr lang="en-US" dirty="0">
                <a:solidFill>
                  <a:srgbClr val="FFFF00"/>
                </a:solidFill>
              </a:rPr>
              <a:t>USEFUL WORDS</a:t>
            </a:r>
            <a:endParaRPr lang="el-GR" dirty="0">
              <a:solidFill>
                <a:srgbClr val="FFFF00"/>
              </a:solidFill>
            </a:endParaRPr>
          </a:p>
        </p:txBody>
      </p:sp>
      <p:sp>
        <p:nvSpPr>
          <p:cNvPr id="3" name="Θέση περιεχομένου 2"/>
          <p:cNvSpPr>
            <a:spLocks noGrp="1"/>
          </p:cNvSpPr>
          <p:nvPr>
            <p:ph idx="1"/>
          </p:nvPr>
        </p:nvSpPr>
        <p:spPr/>
        <p:txBody>
          <a:bodyPr>
            <a:normAutofit lnSpcReduction="10000"/>
          </a:bodyPr>
          <a:lstStyle/>
          <a:p>
            <a:pPr marL="0" indent="0">
              <a:buNone/>
            </a:pPr>
            <a:r>
              <a:rPr lang="el-GR" dirty="0" smtClean="0">
                <a:solidFill>
                  <a:srgbClr val="66FF33"/>
                </a:solidFill>
              </a:rPr>
              <a:t>ΚΑΛΗΜΕΡΑ</a:t>
            </a:r>
            <a:r>
              <a:rPr lang="en-US" dirty="0" smtClean="0">
                <a:solidFill>
                  <a:srgbClr val="66FF33"/>
                </a:solidFill>
              </a:rPr>
              <a:t> </a:t>
            </a:r>
            <a:r>
              <a:rPr lang="el-GR" dirty="0" smtClean="0">
                <a:solidFill>
                  <a:srgbClr val="66FF33"/>
                </a:solidFill>
              </a:rPr>
              <a:t>= </a:t>
            </a:r>
            <a:r>
              <a:rPr lang="en-US" dirty="0" smtClean="0">
                <a:solidFill>
                  <a:srgbClr val="66FF33"/>
                </a:solidFill>
              </a:rPr>
              <a:t>GOOD MORNING</a:t>
            </a:r>
            <a:endParaRPr lang="el-GR" dirty="0" smtClean="0">
              <a:solidFill>
                <a:srgbClr val="66FF33"/>
              </a:solidFill>
            </a:endParaRPr>
          </a:p>
          <a:p>
            <a:pPr marL="0" indent="0">
              <a:buNone/>
            </a:pPr>
            <a:r>
              <a:rPr lang="el-GR" dirty="0" smtClean="0">
                <a:solidFill>
                  <a:srgbClr val="66FF33"/>
                </a:solidFill>
              </a:rPr>
              <a:t>ΓΕΙΑ = </a:t>
            </a:r>
            <a:r>
              <a:rPr lang="en-US" dirty="0" smtClean="0">
                <a:solidFill>
                  <a:srgbClr val="66FF33"/>
                </a:solidFill>
              </a:rPr>
              <a:t>HELLO</a:t>
            </a:r>
          </a:p>
          <a:p>
            <a:pPr marL="0" indent="0">
              <a:buNone/>
            </a:pPr>
            <a:r>
              <a:rPr lang="el-GR" dirty="0" smtClean="0">
                <a:solidFill>
                  <a:srgbClr val="66FF33"/>
                </a:solidFill>
              </a:rPr>
              <a:t>ΠΟΣΟ ΚΟΣΤΙΖΕΙ; = </a:t>
            </a:r>
            <a:r>
              <a:rPr lang="en-US" dirty="0" smtClean="0">
                <a:solidFill>
                  <a:srgbClr val="66FF33"/>
                </a:solidFill>
              </a:rPr>
              <a:t>HOW MUCH </a:t>
            </a:r>
            <a:r>
              <a:rPr lang="en-US" dirty="0">
                <a:solidFill>
                  <a:srgbClr val="66FF33"/>
                </a:solidFill>
              </a:rPr>
              <a:t>IT COSTS? </a:t>
            </a:r>
            <a:r>
              <a:rPr lang="el-GR" dirty="0" smtClean="0">
                <a:solidFill>
                  <a:srgbClr val="66FF33"/>
                </a:solidFill>
              </a:rPr>
              <a:t>ΚΟΣΤΙΖΕΙ… = </a:t>
            </a:r>
            <a:r>
              <a:rPr lang="en-US" dirty="0" smtClean="0">
                <a:solidFill>
                  <a:srgbClr val="66FF33"/>
                </a:solidFill>
              </a:rPr>
              <a:t>IT COSTS…</a:t>
            </a:r>
            <a:endParaRPr lang="el-GR" dirty="0" smtClean="0">
              <a:solidFill>
                <a:srgbClr val="66FF33"/>
              </a:solidFill>
            </a:endParaRPr>
          </a:p>
          <a:p>
            <a:pPr marL="0" indent="0">
              <a:buNone/>
            </a:pPr>
            <a:r>
              <a:rPr lang="el-GR" dirty="0" smtClean="0">
                <a:solidFill>
                  <a:srgbClr val="66FF33"/>
                </a:solidFill>
              </a:rPr>
              <a:t>ΑΣΤΥΝΟΜΙΑ = </a:t>
            </a:r>
            <a:r>
              <a:rPr lang="en-US" dirty="0" smtClean="0">
                <a:solidFill>
                  <a:srgbClr val="66FF33"/>
                </a:solidFill>
              </a:rPr>
              <a:t>POLICE </a:t>
            </a:r>
          </a:p>
          <a:p>
            <a:pPr marL="0" indent="0">
              <a:buNone/>
            </a:pPr>
            <a:r>
              <a:rPr lang="el-GR" dirty="0" smtClean="0">
                <a:solidFill>
                  <a:srgbClr val="66FF33"/>
                </a:solidFill>
              </a:rPr>
              <a:t>ΤΗΛΕΦΩΝΟ = </a:t>
            </a:r>
            <a:r>
              <a:rPr lang="en-US" dirty="0" smtClean="0">
                <a:solidFill>
                  <a:srgbClr val="66FF33"/>
                </a:solidFill>
              </a:rPr>
              <a:t>TELEPHONE </a:t>
            </a:r>
          </a:p>
          <a:p>
            <a:pPr marL="0" indent="0">
              <a:buNone/>
            </a:pPr>
            <a:r>
              <a:rPr lang="el-GR" dirty="0" smtClean="0">
                <a:solidFill>
                  <a:srgbClr val="66FF33"/>
                </a:solidFill>
              </a:rPr>
              <a:t>ΠΟΥ ΕΙΝΑΙ…; = </a:t>
            </a:r>
            <a:r>
              <a:rPr lang="en-US" dirty="0" smtClean="0">
                <a:solidFill>
                  <a:srgbClr val="66FF33"/>
                </a:solidFill>
              </a:rPr>
              <a:t>WHERE IS…?</a:t>
            </a:r>
          </a:p>
          <a:p>
            <a:pPr marL="0" indent="0">
              <a:buNone/>
            </a:pPr>
            <a:r>
              <a:rPr lang="el-GR" dirty="0" smtClean="0">
                <a:solidFill>
                  <a:srgbClr val="66FF33"/>
                </a:solidFill>
              </a:rPr>
              <a:t>ΛΙΜΑΝΙ = </a:t>
            </a:r>
            <a:r>
              <a:rPr lang="en-US" dirty="0" smtClean="0">
                <a:solidFill>
                  <a:srgbClr val="66FF33"/>
                </a:solidFill>
              </a:rPr>
              <a:t>PORT</a:t>
            </a:r>
          </a:p>
          <a:p>
            <a:pPr marL="0" indent="0">
              <a:buNone/>
            </a:pPr>
            <a:endParaRPr lang="el-GR" dirty="0"/>
          </a:p>
        </p:txBody>
      </p:sp>
    </p:spTree>
    <p:extLst>
      <p:ext uri="{BB962C8B-B14F-4D97-AF65-F5344CB8AC3E}">
        <p14:creationId xmlns:p14="http://schemas.microsoft.com/office/powerpoint/2010/main" val="39429227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mph" presetSubtype="0" fill="hold" grpId="0" nodeType="clickEffect">
                                  <p:stCondLst>
                                    <p:cond delay="0"/>
                                  </p:stCondLst>
                                  <p:iterate type="lt">
                                    <p:tmPct val="4000"/>
                                  </p:iterate>
                                  <p:childTnLst>
                                    <p:set>
                                      <p:cBhvr override="childStyle">
                                        <p:cTn id="6" dur="500" fill="hold"/>
                                        <p:tgtEl>
                                          <p:spTgt spid="2"/>
                                        </p:tgtEl>
                                        <p:attrNameLst>
                                          <p:attrName>style.color</p:attrName>
                                        </p:attrNameLst>
                                      </p:cBhvr>
                                      <p:to>
                                        <p:clrVal>
                                          <a:schemeClr val="accent2"/>
                                        </p:clrVal>
                                      </p:to>
                                    </p:set>
                                    <p:set>
                                      <p:cBhvr>
                                        <p:cTn id="7" dur="500" fill="hold"/>
                                        <p:tgtEl>
                                          <p:spTgt spid="2"/>
                                        </p:tgtEl>
                                        <p:attrNameLst>
                                          <p:attrName>fillcolor</p:attrName>
                                        </p:attrNameLst>
                                      </p:cBhvr>
                                      <p:to>
                                        <p:clrVal>
                                          <a:schemeClr val="accent2"/>
                                        </p:clrVal>
                                      </p:to>
                                    </p:set>
                                    <p:set>
                                      <p:cBhvr>
                                        <p:cTn id="8" dur="500" fill="hold"/>
                                        <p:tgtEl>
                                          <p:spTgt spid="2"/>
                                        </p:tgtEl>
                                        <p:attrNameLst>
                                          <p:attrName>fill.type</p:attrName>
                                        </p:attrNameLst>
                                      </p:cBhvr>
                                      <p:to>
                                        <p:strVal val="solid"/>
                                      </p:to>
                                    </p:set>
                                  </p:childTnLst>
                                </p:cTn>
                              </p:par>
                            </p:childTnLst>
                          </p:cTn>
                        </p:par>
                      </p:childTnLst>
                    </p:cTn>
                  </p:par>
                  <p:par>
                    <p:cTn id="9" fill="hold">
                      <p:stCondLst>
                        <p:cond delay="indefinite"/>
                      </p:stCondLst>
                      <p:childTnLst>
                        <p:par>
                          <p:cTn id="10" fill="hold">
                            <p:stCondLst>
                              <p:cond delay="0"/>
                            </p:stCondLst>
                            <p:childTnLst>
                              <p:par>
                                <p:cTn id="11" presetID="9" presetClass="emph" presetSubtype="0" nodeType="clickEffect">
                                  <p:stCondLst>
                                    <p:cond delay="0"/>
                                  </p:stCondLst>
                                  <p:childTnLst>
                                    <p:set>
                                      <p:cBhvr rctx="PPT">
                                        <p:cTn id="12" dur="indefinite"/>
                                        <p:tgtEl>
                                          <p:spTgt spid="3">
                                            <p:txEl>
                                              <p:pRg st="0" end="0"/>
                                            </p:txEl>
                                          </p:spTgt>
                                        </p:tgtEl>
                                        <p:attrNameLst>
                                          <p:attrName>style.opacity</p:attrName>
                                        </p:attrNameLst>
                                      </p:cBhvr>
                                      <p:to>
                                        <p:strVal val="0.5"/>
                                      </p:to>
                                    </p:set>
                                    <p:animEffect filter="image" prLst="opacity: 0.5">
                                      <p:cBhvr rctx="IE">
                                        <p:cTn id="13" dur="indefinite"/>
                                        <p:tgtEl>
                                          <p:spTgt spid="3">
                                            <p:txEl>
                                              <p:pRg st="0" end="0"/>
                                            </p:txEl>
                                          </p:spTgt>
                                        </p:tgtEl>
                                      </p:cBhvr>
                                    </p:animEffect>
                                  </p:childTnLst>
                                </p:cTn>
                              </p:par>
                              <p:par>
                                <p:cTn id="14" presetID="9" presetClass="emph" presetSubtype="0" nodeType="withEffect">
                                  <p:stCondLst>
                                    <p:cond delay="0"/>
                                  </p:stCondLst>
                                  <p:childTnLst>
                                    <p:set>
                                      <p:cBhvr rctx="PPT">
                                        <p:cTn id="15" dur="indefinite"/>
                                        <p:tgtEl>
                                          <p:spTgt spid="3">
                                            <p:txEl>
                                              <p:pRg st="1" end="1"/>
                                            </p:txEl>
                                          </p:spTgt>
                                        </p:tgtEl>
                                        <p:attrNameLst>
                                          <p:attrName>style.opacity</p:attrName>
                                        </p:attrNameLst>
                                      </p:cBhvr>
                                      <p:to>
                                        <p:strVal val="0.5"/>
                                      </p:to>
                                    </p:set>
                                    <p:animEffect filter="image" prLst="opacity: 0.5">
                                      <p:cBhvr rctx="IE">
                                        <p:cTn id="16" dur="indefinite"/>
                                        <p:tgtEl>
                                          <p:spTgt spid="3">
                                            <p:txEl>
                                              <p:pRg st="1" end="1"/>
                                            </p:txEl>
                                          </p:spTgt>
                                        </p:tgtEl>
                                      </p:cBhvr>
                                    </p:animEffect>
                                  </p:childTnLst>
                                </p:cTn>
                              </p:par>
                              <p:par>
                                <p:cTn id="17" presetID="9" presetClass="emph" presetSubtype="0" nodeType="withEffect">
                                  <p:stCondLst>
                                    <p:cond delay="0"/>
                                  </p:stCondLst>
                                  <p:childTnLst>
                                    <p:set>
                                      <p:cBhvr rctx="PPT">
                                        <p:cTn id="18" dur="indefinite"/>
                                        <p:tgtEl>
                                          <p:spTgt spid="3">
                                            <p:txEl>
                                              <p:pRg st="2" end="2"/>
                                            </p:txEl>
                                          </p:spTgt>
                                        </p:tgtEl>
                                        <p:attrNameLst>
                                          <p:attrName>style.opacity</p:attrName>
                                        </p:attrNameLst>
                                      </p:cBhvr>
                                      <p:to>
                                        <p:strVal val="0.5"/>
                                      </p:to>
                                    </p:set>
                                    <p:animEffect filter="image" prLst="opacity: 0.5">
                                      <p:cBhvr rctx="IE">
                                        <p:cTn id="19" dur="indefinite"/>
                                        <p:tgtEl>
                                          <p:spTgt spid="3">
                                            <p:txEl>
                                              <p:pRg st="2" end="2"/>
                                            </p:txEl>
                                          </p:spTgt>
                                        </p:tgtEl>
                                      </p:cBhvr>
                                    </p:animEffect>
                                  </p:childTnLst>
                                </p:cTn>
                              </p:par>
                              <p:par>
                                <p:cTn id="20" presetID="9" presetClass="emph" presetSubtype="0" nodeType="withEffect">
                                  <p:stCondLst>
                                    <p:cond delay="0"/>
                                  </p:stCondLst>
                                  <p:childTnLst>
                                    <p:set>
                                      <p:cBhvr rctx="PPT">
                                        <p:cTn id="21" dur="indefinite"/>
                                        <p:tgtEl>
                                          <p:spTgt spid="3">
                                            <p:txEl>
                                              <p:pRg st="3" end="3"/>
                                            </p:txEl>
                                          </p:spTgt>
                                        </p:tgtEl>
                                        <p:attrNameLst>
                                          <p:attrName>style.opacity</p:attrName>
                                        </p:attrNameLst>
                                      </p:cBhvr>
                                      <p:to>
                                        <p:strVal val="0.5"/>
                                      </p:to>
                                    </p:set>
                                    <p:animEffect filter="image" prLst="opacity: 0.5">
                                      <p:cBhvr rctx="IE">
                                        <p:cTn id="22" dur="indefinite"/>
                                        <p:tgtEl>
                                          <p:spTgt spid="3">
                                            <p:txEl>
                                              <p:pRg st="3" end="3"/>
                                            </p:txEl>
                                          </p:spTgt>
                                        </p:tgtEl>
                                      </p:cBhvr>
                                    </p:animEffect>
                                  </p:childTnLst>
                                </p:cTn>
                              </p:par>
                              <p:par>
                                <p:cTn id="23" presetID="9" presetClass="emph" presetSubtype="0" nodeType="withEffect">
                                  <p:stCondLst>
                                    <p:cond delay="0"/>
                                  </p:stCondLst>
                                  <p:childTnLst>
                                    <p:set>
                                      <p:cBhvr rctx="PPT">
                                        <p:cTn id="24" dur="indefinite"/>
                                        <p:tgtEl>
                                          <p:spTgt spid="3">
                                            <p:txEl>
                                              <p:pRg st="4" end="4"/>
                                            </p:txEl>
                                          </p:spTgt>
                                        </p:tgtEl>
                                        <p:attrNameLst>
                                          <p:attrName>style.opacity</p:attrName>
                                        </p:attrNameLst>
                                      </p:cBhvr>
                                      <p:to>
                                        <p:strVal val="0.5"/>
                                      </p:to>
                                    </p:set>
                                    <p:animEffect filter="image" prLst="opacity: 0.5">
                                      <p:cBhvr rctx="IE">
                                        <p:cTn id="25" dur="indefinite"/>
                                        <p:tgtEl>
                                          <p:spTgt spid="3">
                                            <p:txEl>
                                              <p:pRg st="4" end="4"/>
                                            </p:txEl>
                                          </p:spTgt>
                                        </p:tgtEl>
                                      </p:cBhvr>
                                    </p:animEffect>
                                  </p:childTnLst>
                                </p:cTn>
                              </p:par>
                              <p:par>
                                <p:cTn id="26" presetID="9" presetClass="emph" presetSubtype="0" nodeType="withEffect">
                                  <p:stCondLst>
                                    <p:cond delay="0"/>
                                  </p:stCondLst>
                                  <p:childTnLst>
                                    <p:set>
                                      <p:cBhvr rctx="PPT">
                                        <p:cTn id="27" dur="indefinite"/>
                                        <p:tgtEl>
                                          <p:spTgt spid="3">
                                            <p:txEl>
                                              <p:pRg st="5" end="5"/>
                                            </p:txEl>
                                          </p:spTgt>
                                        </p:tgtEl>
                                        <p:attrNameLst>
                                          <p:attrName>style.opacity</p:attrName>
                                        </p:attrNameLst>
                                      </p:cBhvr>
                                      <p:to>
                                        <p:strVal val="0.5"/>
                                      </p:to>
                                    </p:set>
                                    <p:animEffect filter="image" prLst="opacity: 0.5">
                                      <p:cBhvr rctx="IE">
                                        <p:cTn id="28" dur="indefinite"/>
                                        <p:tgtEl>
                                          <p:spTgt spid="3">
                                            <p:txEl>
                                              <p:pRg st="5" end="5"/>
                                            </p:txEl>
                                          </p:spTgt>
                                        </p:tgtEl>
                                      </p:cBhvr>
                                    </p:animEffect>
                                  </p:childTnLst>
                                </p:cTn>
                              </p:par>
                              <p:par>
                                <p:cTn id="29" presetID="9" presetClass="emph" presetSubtype="0" nodeType="withEffect">
                                  <p:stCondLst>
                                    <p:cond delay="0"/>
                                  </p:stCondLst>
                                  <p:childTnLst>
                                    <p:set>
                                      <p:cBhvr rctx="PPT">
                                        <p:cTn id="30" dur="indefinite"/>
                                        <p:tgtEl>
                                          <p:spTgt spid="3">
                                            <p:txEl>
                                              <p:pRg st="6" end="6"/>
                                            </p:txEl>
                                          </p:spTgt>
                                        </p:tgtEl>
                                        <p:attrNameLst>
                                          <p:attrName>style.opacity</p:attrName>
                                        </p:attrNameLst>
                                      </p:cBhvr>
                                      <p:to>
                                        <p:strVal val="0.5"/>
                                      </p:to>
                                    </p:set>
                                    <p:animEffect filter="image" prLst="opacity: 0.5">
                                      <p:cBhvr rctx="IE">
                                        <p:cTn id="31" dur="indefinite"/>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156</TotalTime>
  <Words>609</Words>
  <Application>Microsoft Office PowerPoint</Application>
  <PresentationFormat>Προβολή στην οθόνη (4:3)</PresentationFormat>
  <Paragraphs>25</Paragraphs>
  <Slides>6</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6</vt:i4>
      </vt:variant>
    </vt:vector>
  </HeadingPairs>
  <TitlesOfParts>
    <vt:vector size="7" baseType="lpstr">
      <vt:lpstr>Θέμα του Office</vt:lpstr>
      <vt:lpstr>ΘΕΣΣΑΛΟΝΙΚΗ-THESSALONIKI</vt:lpstr>
      <vt:lpstr>ΛΕΥΚΟΣ ΠΥΡΓΟΣ- WHITE TOWER</vt:lpstr>
      <vt:lpstr>ΠΛΑΤΕΙΑ ΑΡΙΣΤΟΤΕΛΟΥΣ- SQUARE ARISTOTELOUS</vt:lpstr>
      <vt:lpstr>ΠΑΡΑΔΟΣΙΑΚΑ ΦΑΓΗΤΑ- TRADITIONAL FOOD</vt:lpstr>
      <vt:lpstr>ΔΙΑΣΚΕΔΑΣΗ ΣΤΗ ΣΥΜΠΡΩΤΕΥΟΥΣΑ-ENTERTAINMENT IN SALONIKA</vt:lpstr>
      <vt:lpstr>ΧΡΗΣΙΜΕΣ ΛΕΞΕΙΣ- USEFUL WORDS</vt:lpstr>
    </vt:vector>
  </TitlesOfParts>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ΘΕΣΣΑΛΟΝΙΚΗ-THESALONIKI</dc:title>
  <dc:creator>-</dc:creator>
  <cp:lastModifiedBy>-</cp:lastModifiedBy>
  <cp:revision>16</cp:revision>
  <dcterms:created xsi:type="dcterms:W3CDTF">2012-05-08T07:11:42Z</dcterms:created>
  <dcterms:modified xsi:type="dcterms:W3CDTF">2012-05-29T07:26:50Z</dcterms:modified>
</cp:coreProperties>
</file>